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8" r:id="rId2"/>
    <p:sldId id="261" r:id="rId3"/>
    <p:sldId id="280" r:id="rId4"/>
    <p:sldId id="284" r:id="rId5"/>
    <p:sldId id="283" r:id="rId6"/>
    <p:sldId id="289" r:id="rId7"/>
    <p:sldId id="285" r:id="rId8"/>
    <p:sldId id="291" r:id="rId9"/>
    <p:sldId id="290" r:id="rId10"/>
    <p:sldId id="286" r:id="rId11"/>
    <p:sldId id="287" r:id="rId12"/>
    <p:sldId id="292" r:id="rId13"/>
    <p:sldId id="282" r:id="rId14"/>
    <p:sldId id="29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BBFF"/>
    <a:srgbClr val="92C6FF"/>
    <a:srgbClr val="FF9F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1" autoAdjust="0"/>
    <p:restoredTop sz="94660"/>
  </p:normalViewPr>
  <p:slideViewPr>
    <p:cSldViewPr snapToGrid="0">
      <p:cViewPr>
        <p:scale>
          <a:sx n="60" d="100"/>
          <a:sy n="60" d="100"/>
        </p:scale>
        <p:origin x="2550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EC2B82-1C25-4F39-92AA-D85FD2E01B02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D717F8-8F15-4E85-899B-765DE869DE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901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Motivation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5CAD5B-DDC0-474D-9BE8-E545B809FB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9863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043265-7B7A-6580-05AE-058B223A02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377A800-20A9-B39C-70AD-ABAD0C41D2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035AFB0-56F8-A2AA-4615-75DC794687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Hybrid topology slide(s)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C70FD4-48CE-8D7C-E5B9-810EF883A9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79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F6704-AE6E-F6A2-6149-3937BD2AD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3D3DB8-7A11-B684-ACED-FE560E2066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872A03-D47E-240D-9967-A81D5CD60C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Hybrid topology slide(s)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D28645-8B4C-4333-D209-2E6C4F3B3B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167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MOP/SMOP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4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672BA4-5CF2-DC7F-27C2-E6E6F414A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CB2ACF-7119-B344-5EDF-8EAD57446F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5303B0-1FA1-1200-15E5-A11A3698E8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Hybrid topology slide(s) (if time)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886581-DC14-654B-7C96-AEC81E6D53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668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592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E0D0EA-A35E-84AB-72CF-0626750FBD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D30E2B-18A1-E68E-8215-94472A3C08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F2330B-953B-7FCE-55D0-3E0EF5F9345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Hybrid topology slide(s)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09B2C-24AE-6D09-5A01-E46ACAA2CE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4251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8710A-3A45-7DA2-F9DB-E9962ABF9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BDFF8C-49CE-21A8-7F0F-E27A59D94A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6DCF11-DAEB-72B9-E1DB-9C1287D1BC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Hybrid topology slide(s)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088C6-8591-F629-55AD-079CB77424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959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589AF4-3FB8-7B6C-CC6D-32A5E58B2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CF21DD-B689-EB4B-6325-0E7EF47662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F875E7-85FE-BE60-71CC-40D54EAC78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Hybrid topology slide(s)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EDBD66-1BFB-9B64-7ADF-61DB8981AD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0649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94966-778D-7FCE-725F-1E0290095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4F62E9-C44A-1691-9229-F85DF54265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EEC1A9-0F2C-957D-259D-8D9B8DEFEE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Hybrid topology slide(s)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F6CB0-F448-7527-A1F7-2FFDBB5EDF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8651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626FCD-468F-3892-DE97-F881D5851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DE4211-0631-F7B7-199B-E03B90F89C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776C9C-CF63-A38E-71D7-3C69214C4E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Hybrid topology slide(s)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CE463F-0FA6-93D3-80E3-00A487430B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7D717F8-8F15-4E85-899B-765DE869DE1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7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9F76-8EF7-2E27-91E4-A2F89295DB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1708A-A773-9D8C-B614-534715AD1C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26A25-D4C2-05B6-DB17-8FB0B6116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AB5AA-3CBF-4751-990A-BFB293BE48FD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6090E-1E4A-3CB0-FEBA-13FFC7CF8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003CB3-6265-ED45-9774-A0567E761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02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50E7C-1B41-2EF8-65D7-F7A7D322B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A8C96-8976-9D3A-AA46-8197F1B138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E0B0B-5B7B-76FE-3439-BD78F92B5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5ECD6-A4D5-4A9A-A9DC-6337868098D7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92FAC8-D005-5EC8-B13C-455271BA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B839C-0ACB-9132-7280-8432C160D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50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58E336-89AE-08E1-6594-8965457775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2AB4B4-9467-F1ED-2F43-C06601CB07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30ED3-272D-EBB8-86C1-779EF464A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3A904-DC21-4989-A92C-481385945FC0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C8FD0-D8F0-BF67-2F0E-8ADBE3A0D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53E4F-FABB-AAD3-51F8-F5A8B375D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91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7AEDF-8004-0B96-7D9B-EC77943D0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FB62E-F66A-2581-0531-A2A5A6B29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73E45-C678-D28A-F090-E74451958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92A75-D850-4864-B941-84CDCFCCBD78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69F7B-68F0-AB41-BE69-DF527977F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155A5-91D9-6FCD-9FC4-EF7CE05A3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73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BE0A0-E7BA-B87D-28E5-C677678DF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DE804-BE80-1940-5992-395154AB8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8418D-6E7F-8CAF-17BB-403A9BC64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0ABFE-DA24-478B-922C-38F603A170E7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DB0B2D-87A1-3357-E4F0-C268B5911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D42CEB-9414-CE20-83B9-E59B3C74F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342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8223B-9DBF-D7D2-AED1-F7F720F0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1C69C-6A7E-2226-C1D1-A92BCCA0EE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911340-1CD0-71ED-9EAB-0537A29D8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FC0B9B-D1F9-E946-667B-9494102B6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B7DEA-F947-49DA-8830-2EB8F4FA7BA0}" type="datetime1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D50E07-CDFF-5E42-9788-784DFC9B0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13754D-01AF-4442-0F27-A4F336E92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995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5EA33-0D4A-8BD0-3632-1596737BB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899FAA-95E2-5DFB-D42D-F36217E03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A644E9-4100-B865-95EA-86C4C18AB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F0E80A-BA28-5B18-EB6C-B3538AAE24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551BF7-FB3D-76EF-58C5-0AF85F8D38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C6A1AF-0757-11CA-A1B9-F2D416032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2A8F4-58F1-4A80-A559-D91951F45D61}" type="datetime1">
              <a:rPr lang="en-US" smtClean="0"/>
              <a:t>5/6/2025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52AC72-5A75-F189-2E81-F774C7ACF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34D3F2-B44F-67E4-5A60-99A166267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937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0A9E2-4356-574E-8FAA-125D5FFCA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6EF52A-0AB6-62AB-75BF-6A8F75022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18CC5-C660-4F03-99E9-CB96131D1AFB}" type="datetime1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735676-8E7D-8AB3-7742-4916CE172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347588-F450-9F89-C577-A601F09A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545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BC2D25-60E8-0807-79EB-243099629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BED52-CE2A-4FD3-96DD-A77CB6DD7203}" type="datetime1">
              <a:rPr lang="en-US" smtClean="0"/>
              <a:t>5/6/2025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83DFCD-E84A-A992-A891-52163D1F6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8B7C8-A639-7DC1-D5F7-1A467FC16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161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C81B3-8B22-EB60-DBFB-AFB34A240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C7C7D-658D-6A3B-D4A8-FD6636077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20580F-831A-92A7-4698-5633A8DC6F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A1C096-D713-F8CE-C6B0-5FD97BF05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36B9B-57B5-4146-B7DB-7A8431C6BD84}" type="datetime1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8463E3-49DC-0689-4D8D-FC982B102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29F64-B530-2753-B16D-473451735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43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C29AA-5BCF-81BF-E5A9-D1E4190E7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1DD214-585E-51CC-853A-7E4A0342B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B0B9C5-F1AE-A8B3-83AE-E59C5BAAD0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F932C-0D22-6613-303C-ED63CD731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BA3D7-288B-4213-8A30-471BD92EC697}" type="datetime1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4B1CA9-D06B-8B6D-5467-844D78C17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CB2CC8-FE96-CB7A-7DD1-24A13CC2E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241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AEC3DA-296A-D7E3-C8C7-15755A2FF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902A5F-94A4-14A2-B125-2AF6AE19A6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89287-EFD3-6F6E-830C-AB44C10B7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0C822A-2731-4229-B046-F8D8A8AFBD44}" type="datetime1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B7A39-DE79-3D0F-6EAA-DADAEDE50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1B4A0-A726-AF1E-CFA9-03A4CA1CD1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74834" y="15854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1C8DDF-254E-49AC-B7A8-17E0DB6B12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483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e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51EBB-EEEC-1499-FFD5-28053C03C5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8680" y="1145946"/>
            <a:ext cx="10454640" cy="2387600"/>
          </a:xfrm>
        </p:spPr>
        <p:txBody>
          <a:bodyPr>
            <a:normAutofit/>
          </a:bodyPr>
          <a:lstStyle/>
          <a:p>
            <a:r>
              <a:rPr lang="en-US" sz="4800" b="1" dirty="0"/>
              <a:t>Hybrid Decentralization for Multi-Robot Orienteering with</a:t>
            </a:r>
            <a:br>
              <a:rPr lang="en-US" sz="4800" b="1" dirty="0"/>
            </a:br>
            <a:r>
              <a:rPr lang="en-US" sz="4800" b="1" dirty="0"/>
              <a:t>Mothership-Passenger Systems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3848CF-DCA9-E0A2-2BB7-0DF931A003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33546"/>
            <a:ext cx="9144000" cy="607396"/>
          </a:xfrm>
        </p:spPr>
        <p:txBody>
          <a:bodyPr anchor="ctr">
            <a:normAutofit/>
          </a:bodyPr>
          <a:lstStyle/>
          <a:p>
            <a:r>
              <a:rPr lang="en-US" sz="2800" dirty="0"/>
              <a:t>Nathan L. Butler and Dr. Geoffrey A. Hollinger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5EB0911-B0BD-C157-0B4D-151C4F60DACD}"/>
              </a:ext>
            </a:extLst>
          </p:cNvPr>
          <p:cNvSpPr txBox="1">
            <a:spLocks/>
          </p:cNvSpPr>
          <p:nvPr/>
        </p:nvSpPr>
        <p:spPr>
          <a:xfrm>
            <a:off x="1524000" y="4521414"/>
            <a:ext cx="9144000" cy="1009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/>
              <a:t>Collaborative Robotics and Intelligent Systems (CoRIS) Institute</a:t>
            </a:r>
          </a:p>
          <a:p>
            <a:r>
              <a:rPr lang="en-US" i="1" dirty="0"/>
              <a:t>Oregon State University</a:t>
            </a:r>
          </a:p>
        </p:txBody>
      </p:sp>
      <p:pic>
        <p:nvPicPr>
          <p:cNvPr id="1026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B46E72D6-DEE0-7FF5-5D13-5F8AC709C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50978E5E-37E2-0C90-48FD-C998C67D6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78" y="5657575"/>
            <a:ext cx="1150536" cy="115053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415852E-5A75-43A8-E358-212F6C6B4271}"/>
              </a:ext>
            </a:extLst>
          </p:cNvPr>
          <p:cNvSpPr txBox="1"/>
          <p:nvPr/>
        </p:nvSpPr>
        <p:spPr>
          <a:xfrm>
            <a:off x="1220878" y="6025916"/>
            <a:ext cx="13638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</a:rPr>
              <a:t>NSF Award No.</a:t>
            </a:r>
          </a:p>
          <a:p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</a:rPr>
              <a:t>2322055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A28215-0D63-7D26-13D8-66F513A3A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90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80F079-BD9D-F3B9-FC55-7A69A2C06D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33CBA4E4-286B-59FF-3DE6-AC58E609E7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06E453-F704-D271-0B5F-DF330A890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10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6BA5D6-3AFE-6FB0-1DE0-865553C3649E}"/>
              </a:ext>
            </a:extLst>
          </p:cNvPr>
          <p:cNvSpPr txBox="1"/>
          <p:nvPr/>
        </p:nvSpPr>
        <p:spPr>
          <a:xfrm>
            <a:off x="249706" y="154541"/>
            <a:ext cx="1039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Evaluation in Simulated Ocean Domain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310E64-74E7-AAE6-4791-F20092EB0E3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867" t="4194" r="8186" b="3935"/>
          <a:stretch/>
        </p:blipFill>
        <p:spPr>
          <a:xfrm>
            <a:off x="2199640" y="1128309"/>
            <a:ext cx="7792720" cy="474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24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CFBD8C-571D-BD0E-081B-9CD0DEEB0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56419984-DA7F-77AF-67CD-6636B301E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67848B-723C-4A88-3F23-23043D67E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11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35217A-9996-EED0-CA68-E3A4D4143808}"/>
              </a:ext>
            </a:extLst>
          </p:cNvPr>
          <p:cNvSpPr txBox="1"/>
          <p:nvPr/>
        </p:nvSpPr>
        <p:spPr>
          <a:xfrm>
            <a:off x="249706" y="154541"/>
            <a:ext cx="1039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Experimental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BEB926-7DDE-8ABD-5971-C3103BBDBC74}"/>
              </a:ext>
            </a:extLst>
          </p:cNvPr>
          <p:cNvSpPr txBox="1"/>
          <p:nvPr/>
        </p:nvSpPr>
        <p:spPr>
          <a:xfrm>
            <a:off x="249706" y="4226671"/>
            <a:ext cx="5486411" cy="1354217"/>
          </a:xfrm>
          <a:prstGeom prst="rect">
            <a:avLst/>
          </a:prstGeom>
          <a:noFill/>
          <a:ln w="28575">
            <a:solidFill>
              <a:srgbClr val="D0BBFF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Initial (centralized) solution -&gt; immediate coordination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dirty="0"/>
              <a:t>Increased disturbances -&gt; greater need for global coordination</a:t>
            </a:r>
          </a:p>
        </p:txBody>
      </p:sp>
      <p:pic>
        <p:nvPicPr>
          <p:cNvPr id="11" name="Picture 10" descr="A graph of a bar graph&#10;&#10;AI-generated content may be incorrect.">
            <a:extLst>
              <a:ext uri="{FF2B5EF4-FFF2-40B4-BE49-F238E27FC236}">
                <a16:creationId xmlns:a16="http://schemas.microsoft.com/office/drawing/2014/main" id="{1C52C780-AF11-1049-AC1A-2DD88EDC76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892" y="946849"/>
            <a:ext cx="5486411" cy="2423165"/>
          </a:xfrm>
          <a:prstGeom prst="rect">
            <a:avLst/>
          </a:prstGeom>
        </p:spPr>
      </p:pic>
      <p:pic>
        <p:nvPicPr>
          <p:cNvPr id="13" name="Picture 12" descr="A graph of a number of objects&#10;&#10;AI-generated content may be incorrect.">
            <a:extLst>
              <a:ext uri="{FF2B5EF4-FFF2-40B4-BE49-F238E27FC236}">
                <a16:creationId xmlns:a16="http://schemas.microsoft.com/office/drawing/2014/main" id="{4ACE2F36-9C9F-2993-90C7-DD86C65B6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893" y="3591301"/>
            <a:ext cx="5486411" cy="24231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1058633-B8D0-9622-7EFB-AEE26D27C74C}"/>
              </a:ext>
            </a:extLst>
          </p:cNvPr>
          <p:cNvSpPr txBox="1"/>
          <p:nvPr/>
        </p:nvSpPr>
        <p:spPr>
          <a:xfrm>
            <a:off x="249706" y="1120676"/>
            <a:ext cx="55933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dirty="0"/>
              <a:t>Four algorithms: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Initial, centralized solution only (</a:t>
            </a:r>
            <a:r>
              <a:rPr lang="en-US" sz="2000" b="1" dirty="0"/>
              <a:t>Sim-BRVNS</a:t>
            </a:r>
            <a:r>
              <a:rPr lang="en-US" sz="2000" dirty="0"/>
              <a:t>)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Decentralized planning only (</a:t>
            </a:r>
            <a:r>
              <a:rPr lang="en-US" sz="2000" b="1" dirty="0"/>
              <a:t>Dec-MCTS</a:t>
            </a:r>
            <a:r>
              <a:rPr lang="en-US" sz="2000" dirty="0"/>
              <a:t>)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Initial + decentralized replanning (</a:t>
            </a:r>
            <a:r>
              <a:rPr lang="en-US" sz="2000" b="1" dirty="0"/>
              <a:t>2-Stage</a:t>
            </a:r>
            <a:r>
              <a:rPr lang="en-US" sz="2000" dirty="0"/>
              <a:t>)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Initial + hybrid replanning (</a:t>
            </a:r>
            <a:r>
              <a:rPr lang="en-US" sz="2000" b="1" dirty="0"/>
              <a:t>2-Stage hybrid</a:t>
            </a:r>
            <a:r>
              <a:rPr lang="en-US" sz="2000" dirty="0"/>
              <a:t>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5A44211-E811-6248-3487-D0740439CE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735" y="428348"/>
            <a:ext cx="5013568" cy="25733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89AB250-A45F-C708-2E0D-096D8F198951}"/>
              </a:ext>
            </a:extLst>
          </p:cNvPr>
          <p:cNvSpPr txBox="1"/>
          <p:nvPr/>
        </p:nvSpPr>
        <p:spPr>
          <a:xfrm>
            <a:off x="7878294" y="754262"/>
            <a:ext cx="2076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3 Robots, 30 Tasks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8F02D72-2609-73E8-2074-85E5AC146084}"/>
              </a:ext>
            </a:extLst>
          </p:cNvPr>
          <p:cNvSpPr txBox="1"/>
          <p:nvPr/>
        </p:nvSpPr>
        <p:spPr>
          <a:xfrm>
            <a:off x="7878294" y="3416900"/>
            <a:ext cx="20764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6 Robots, 20 Tasks</a:t>
            </a:r>
          </a:p>
        </p:txBody>
      </p:sp>
    </p:spTree>
    <p:extLst>
      <p:ext uri="{BB962C8B-B14F-4D97-AF65-F5344CB8AC3E}">
        <p14:creationId xmlns:p14="http://schemas.microsoft.com/office/powerpoint/2010/main" val="1536292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80DEE-4EE7-FD95-8E42-B07F2019F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roup 188">
            <a:extLst>
              <a:ext uri="{FF2B5EF4-FFF2-40B4-BE49-F238E27FC236}">
                <a16:creationId xmlns:a16="http://schemas.microsoft.com/office/drawing/2014/main" id="{BF80C5B9-D8C8-9DAF-1004-B77C6DD0E867}"/>
              </a:ext>
            </a:extLst>
          </p:cNvPr>
          <p:cNvGrpSpPr/>
          <p:nvPr/>
        </p:nvGrpSpPr>
        <p:grpSpPr>
          <a:xfrm>
            <a:off x="-192505" y="846828"/>
            <a:ext cx="17749302" cy="5789007"/>
            <a:chOff x="224587" y="750576"/>
            <a:chExt cx="17749302" cy="5789007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ABE7176D-CE3E-C875-49A7-6E5464D1F512}"/>
                </a:ext>
              </a:extLst>
            </p:cNvPr>
            <p:cNvSpPr/>
            <p:nvPr/>
          </p:nvSpPr>
          <p:spPr>
            <a:xfrm>
              <a:off x="417092" y="1117229"/>
              <a:ext cx="17213822" cy="4457182"/>
            </a:xfrm>
            <a:prstGeom prst="rect">
              <a:avLst/>
            </a:prstGeom>
            <a:gradFill flip="none" rotWithShape="1">
              <a:gsLst>
                <a:gs pos="0">
                  <a:schemeClr val="tx2">
                    <a:lumMod val="25000"/>
                    <a:lumOff val="75000"/>
                    <a:shade val="30000"/>
                    <a:satMod val="115000"/>
                  </a:schemeClr>
                </a:gs>
                <a:gs pos="50000">
                  <a:schemeClr val="tx2">
                    <a:lumMod val="25000"/>
                    <a:lumOff val="75000"/>
                    <a:shade val="67500"/>
                    <a:satMod val="115000"/>
                  </a:schemeClr>
                </a:gs>
                <a:gs pos="100000">
                  <a:schemeClr val="tx2">
                    <a:lumMod val="25000"/>
                    <a:lumOff val="75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Isosceles Triangle 121">
              <a:extLst>
                <a:ext uri="{FF2B5EF4-FFF2-40B4-BE49-F238E27FC236}">
                  <a16:creationId xmlns:a16="http://schemas.microsoft.com/office/drawing/2014/main" id="{BD086D42-3BEA-3F9F-3E29-C8E9A16A3689}"/>
                </a:ext>
              </a:extLst>
            </p:cNvPr>
            <p:cNvSpPr/>
            <p:nvPr/>
          </p:nvSpPr>
          <p:spPr>
            <a:xfrm rot="11106912">
              <a:off x="8475374" y="1173029"/>
              <a:ext cx="368392" cy="436133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4F1BCA7F-194E-FDAB-84E3-B332B1AF44B6}"/>
                </a:ext>
              </a:extLst>
            </p:cNvPr>
            <p:cNvSpPr/>
            <p:nvPr/>
          </p:nvSpPr>
          <p:spPr>
            <a:xfrm>
              <a:off x="417092" y="843080"/>
              <a:ext cx="15436051" cy="293858"/>
            </a:xfrm>
            <a:custGeom>
              <a:avLst/>
              <a:gdLst>
                <a:gd name="connsiteX0" fmla="*/ 11182287 w 11199164"/>
                <a:gd name="connsiteY0" fmla="*/ 0 h 277911"/>
                <a:gd name="connsiteX1" fmla="*/ 11199164 w 11199164"/>
                <a:gd name="connsiteY1" fmla="*/ 269879 h 277911"/>
                <a:gd name="connsiteX2" fmla="*/ 5619913 w 11199164"/>
                <a:gd name="connsiteY2" fmla="*/ 269879 h 277911"/>
                <a:gd name="connsiteX3" fmla="*/ 5620415 w 11199164"/>
                <a:gd name="connsiteY3" fmla="*/ 277911 h 277911"/>
                <a:gd name="connsiteX4" fmla="*/ 0 w 11199164"/>
                <a:gd name="connsiteY4" fmla="*/ 277911 h 277911"/>
                <a:gd name="connsiteX5" fmla="*/ 0 w 11199164"/>
                <a:gd name="connsiteY5" fmla="*/ 35712 h 277911"/>
                <a:gd name="connsiteX6" fmla="*/ 151904 w 11199164"/>
                <a:gd name="connsiteY6" fmla="*/ 70312 h 277911"/>
                <a:gd name="connsiteX7" fmla="*/ 320685 w 11199164"/>
                <a:gd name="connsiteY7" fmla="*/ 91072 h 277911"/>
                <a:gd name="connsiteX8" fmla="*/ 556979 w 11199164"/>
                <a:gd name="connsiteY8" fmla="*/ 97991 h 277911"/>
                <a:gd name="connsiteX9" fmla="*/ 776393 w 11199164"/>
                <a:gd name="connsiteY9" fmla="*/ 91072 h 277911"/>
                <a:gd name="connsiteX10" fmla="*/ 978931 w 11199164"/>
                <a:gd name="connsiteY10" fmla="*/ 42632 h 277911"/>
                <a:gd name="connsiteX11" fmla="*/ 1130835 w 11199164"/>
                <a:gd name="connsiteY11" fmla="*/ 104912 h 277911"/>
                <a:gd name="connsiteX12" fmla="*/ 1350249 w 11199164"/>
                <a:gd name="connsiteY12" fmla="*/ 118752 h 277911"/>
                <a:gd name="connsiteX13" fmla="*/ 1637177 w 11199164"/>
                <a:gd name="connsiteY13" fmla="*/ 97991 h 277911"/>
                <a:gd name="connsiteX14" fmla="*/ 1721570 w 11199164"/>
                <a:gd name="connsiteY14" fmla="*/ 63392 h 277911"/>
                <a:gd name="connsiteX15" fmla="*/ 1822837 w 11199164"/>
                <a:gd name="connsiteY15" fmla="*/ 28792 h 277911"/>
                <a:gd name="connsiteX16" fmla="*/ 2059132 w 11199164"/>
                <a:gd name="connsiteY16" fmla="*/ 91072 h 277911"/>
                <a:gd name="connsiteX17" fmla="*/ 2194155 w 11199164"/>
                <a:gd name="connsiteY17" fmla="*/ 118752 h 277911"/>
                <a:gd name="connsiteX18" fmla="*/ 2413573 w 11199164"/>
                <a:gd name="connsiteY18" fmla="*/ 111831 h 277911"/>
                <a:gd name="connsiteX19" fmla="*/ 2632987 w 11199164"/>
                <a:gd name="connsiteY19" fmla="*/ 84152 h 277911"/>
                <a:gd name="connsiteX20" fmla="*/ 2734257 w 11199164"/>
                <a:gd name="connsiteY20" fmla="*/ 56472 h 277911"/>
                <a:gd name="connsiteX21" fmla="*/ 2751134 w 11199164"/>
                <a:gd name="connsiteY21" fmla="*/ 49551 h 277911"/>
                <a:gd name="connsiteX22" fmla="*/ 2869281 w 11199164"/>
                <a:gd name="connsiteY22" fmla="*/ 28792 h 277911"/>
                <a:gd name="connsiteX23" fmla="*/ 3122453 w 11199164"/>
                <a:gd name="connsiteY23" fmla="*/ 91072 h 277911"/>
                <a:gd name="connsiteX24" fmla="*/ 3308113 w 11199164"/>
                <a:gd name="connsiteY24" fmla="*/ 104912 h 277911"/>
                <a:gd name="connsiteX25" fmla="*/ 3493771 w 11199164"/>
                <a:gd name="connsiteY25" fmla="*/ 91072 h 277911"/>
                <a:gd name="connsiteX26" fmla="*/ 3662554 w 11199164"/>
                <a:gd name="connsiteY26" fmla="*/ 56472 h 277911"/>
                <a:gd name="connsiteX27" fmla="*/ 3780699 w 11199164"/>
                <a:gd name="connsiteY27" fmla="*/ 21872 h 277911"/>
                <a:gd name="connsiteX28" fmla="*/ 3983236 w 11199164"/>
                <a:gd name="connsiteY28" fmla="*/ 77232 h 277911"/>
                <a:gd name="connsiteX29" fmla="*/ 4118263 w 11199164"/>
                <a:gd name="connsiteY29" fmla="*/ 97991 h 277911"/>
                <a:gd name="connsiteX30" fmla="*/ 4270166 w 11199164"/>
                <a:gd name="connsiteY30" fmla="*/ 111831 h 277911"/>
                <a:gd name="connsiteX31" fmla="*/ 4607728 w 11199164"/>
                <a:gd name="connsiteY31" fmla="*/ 70312 h 277911"/>
                <a:gd name="connsiteX32" fmla="*/ 4725875 w 11199164"/>
                <a:gd name="connsiteY32" fmla="*/ 28792 h 277911"/>
                <a:gd name="connsiteX33" fmla="*/ 4911533 w 11199164"/>
                <a:gd name="connsiteY33" fmla="*/ 84152 h 277911"/>
                <a:gd name="connsiteX34" fmla="*/ 5147827 w 11199164"/>
                <a:gd name="connsiteY34" fmla="*/ 97991 h 277911"/>
                <a:gd name="connsiteX35" fmla="*/ 5316608 w 11199164"/>
                <a:gd name="connsiteY35" fmla="*/ 77232 h 277911"/>
                <a:gd name="connsiteX36" fmla="*/ 5519145 w 11199164"/>
                <a:gd name="connsiteY36" fmla="*/ 42632 h 277911"/>
                <a:gd name="connsiteX37" fmla="*/ 5603538 w 11199164"/>
                <a:gd name="connsiteY37" fmla="*/ 8032 h 277911"/>
                <a:gd name="connsiteX38" fmla="*/ 5605143 w 11199164"/>
                <a:gd name="connsiteY38" fmla="*/ 33692 h 277911"/>
                <a:gd name="connsiteX39" fmla="*/ 5730653 w 11199164"/>
                <a:gd name="connsiteY39" fmla="*/ 62280 h 277911"/>
                <a:gd name="connsiteX40" fmla="*/ 5899434 w 11199164"/>
                <a:gd name="connsiteY40" fmla="*/ 83040 h 277911"/>
                <a:gd name="connsiteX41" fmla="*/ 6135728 w 11199164"/>
                <a:gd name="connsiteY41" fmla="*/ 89959 h 277911"/>
                <a:gd name="connsiteX42" fmla="*/ 6355142 w 11199164"/>
                <a:gd name="connsiteY42" fmla="*/ 83040 h 277911"/>
                <a:gd name="connsiteX43" fmla="*/ 6557680 w 11199164"/>
                <a:gd name="connsiteY43" fmla="*/ 34600 h 277911"/>
                <a:gd name="connsiteX44" fmla="*/ 6709584 w 11199164"/>
                <a:gd name="connsiteY44" fmla="*/ 96880 h 277911"/>
                <a:gd name="connsiteX45" fmla="*/ 6928998 w 11199164"/>
                <a:gd name="connsiteY45" fmla="*/ 110720 h 277911"/>
                <a:gd name="connsiteX46" fmla="*/ 7215926 w 11199164"/>
                <a:gd name="connsiteY46" fmla="*/ 89959 h 277911"/>
                <a:gd name="connsiteX47" fmla="*/ 7300319 w 11199164"/>
                <a:gd name="connsiteY47" fmla="*/ 55360 h 277911"/>
                <a:gd name="connsiteX48" fmla="*/ 7401586 w 11199164"/>
                <a:gd name="connsiteY48" fmla="*/ 20760 h 277911"/>
                <a:gd name="connsiteX49" fmla="*/ 7637880 w 11199164"/>
                <a:gd name="connsiteY49" fmla="*/ 83040 h 277911"/>
                <a:gd name="connsiteX50" fmla="*/ 7772904 w 11199164"/>
                <a:gd name="connsiteY50" fmla="*/ 110720 h 277911"/>
                <a:gd name="connsiteX51" fmla="*/ 7992322 w 11199164"/>
                <a:gd name="connsiteY51" fmla="*/ 103799 h 277911"/>
                <a:gd name="connsiteX52" fmla="*/ 8211736 w 11199164"/>
                <a:gd name="connsiteY52" fmla="*/ 76120 h 277911"/>
                <a:gd name="connsiteX53" fmla="*/ 8313006 w 11199164"/>
                <a:gd name="connsiteY53" fmla="*/ 48440 h 277911"/>
                <a:gd name="connsiteX54" fmla="*/ 8329883 w 11199164"/>
                <a:gd name="connsiteY54" fmla="*/ 41519 h 277911"/>
                <a:gd name="connsiteX55" fmla="*/ 8448030 w 11199164"/>
                <a:gd name="connsiteY55" fmla="*/ 20760 h 277911"/>
                <a:gd name="connsiteX56" fmla="*/ 8701201 w 11199164"/>
                <a:gd name="connsiteY56" fmla="*/ 83040 h 277911"/>
                <a:gd name="connsiteX57" fmla="*/ 8886862 w 11199164"/>
                <a:gd name="connsiteY57" fmla="*/ 96880 h 277911"/>
                <a:gd name="connsiteX58" fmla="*/ 9072520 w 11199164"/>
                <a:gd name="connsiteY58" fmla="*/ 83040 h 277911"/>
                <a:gd name="connsiteX59" fmla="*/ 9241303 w 11199164"/>
                <a:gd name="connsiteY59" fmla="*/ 48440 h 277911"/>
                <a:gd name="connsiteX60" fmla="*/ 9359447 w 11199164"/>
                <a:gd name="connsiteY60" fmla="*/ 13840 h 277911"/>
                <a:gd name="connsiteX61" fmla="*/ 9561985 w 11199164"/>
                <a:gd name="connsiteY61" fmla="*/ 69200 h 277911"/>
                <a:gd name="connsiteX62" fmla="*/ 9697012 w 11199164"/>
                <a:gd name="connsiteY62" fmla="*/ 89959 h 277911"/>
                <a:gd name="connsiteX63" fmla="*/ 9848915 w 11199164"/>
                <a:gd name="connsiteY63" fmla="*/ 103799 h 277911"/>
                <a:gd name="connsiteX64" fmla="*/ 10186476 w 11199164"/>
                <a:gd name="connsiteY64" fmla="*/ 62280 h 277911"/>
                <a:gd name="connsiteX65" fmla="*/ 10304624 w 11199164"/>
                <a:gd name="connsiteY65" fmla="*/ 20760 h 277911"/>
                <a:gd name="connsiteX66" fmla="*/ 10490282 w 11199164"/>
                <a:gd name="connsiteY66" fmla="*/ 76120 h 277911"/>
                <a:gd name="connsiteX67" fmla="*/ 10726576 w 11199164"/>
                <a:gd name="connsiteY67" fmla="*/ 89959 h 277911"/>
                <a:gd name="connsiteX68" fmla="*/ 10895356 w 11199164"/>
                <a:gd name="connsiteY68" fmla="*/ 69200 h 277911"/>
                <a:gd name="connsiteX69" fmla="*/ 11097894 w 11199164"/>
                <a:gd name="connsiteY69" fmla="*/ 34600 h 277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11199164" h="277911">
                  <a:moveTo>
                    <a:pt x="11182287" y="0"/>
                  </a:moveTo>
                  <a:lnTo>
                    <a:pt x="11199164" y="269879"/>
                  </a:lnTo>
                  <a:lnTo>
                    <a:pt x="5619913" y="269879"/>
                  </a:lnTo>
                  <a:lnTo>
                    <a:pt x="5620415" y="277911"/>
                  </a:lnTo>
                  <a:lnTo>
                    <a:pt x="0" y="277911"/>
                  </a:lnTo>
                  <a:lnTo>
                    <a:pt x="0" y="35712"/>
                  </a:lnTo>
                  <a:lnTo>
                    <a:pt x="151904" y="70312"/>
                  </a:lnTo>
                  <a:lnTo>
                    <a:pt x="320685" y="91072"/>
                  </a:lnTo>
                  <a:lnTo>
                    <a:pt x="556979" y="97991"/>
                  </a:lnTo>
                  <a:lnTo>
                    <a:pt x="776393" y="91072"/>
                  </a:lnTo>
                  <a:lnTo>
                    <a:pt x="978931" y="42632"/>
                  </a:lnTo>
                  <a:lnTo>
                    <a:pt x="1130835" y="104912"/>
                  </a:lnTo>
                  <a:lnTo>
                    <a:pt x="1350249" y="118752"/>
                  </a:lnTo>
                  <a:lnTo>
                    <a:pt x="1637177" y="97991"/>
                  </a:lnTo>
                  <a:lnTo>
                    <a:pt x="1721570" y="63392"/>
                  </a:lnTo>
                  <a:lnTo>
                    <a:pt x="1822837" y="28792"/>
                  </a:lnTo>
                  <a:lnTo>
                    <a:pt x="2059132" y="91072"/>
                  </a:lnTo>
                  <a:lnTo>
                    <a:pt x="2194155" y="118752"/>
                  </a:lnTo>
                  <a:lnTo>
                    <a:pt x="2413573" y="111831"/>
                  </a:lnTo>
                  <a:lnTo>
                    <a:pt x="2632987" y="84152"/>
                  </a:lnTo>
                  <a:lnTo>
                    <a:pt x="2734257" y="56472"/>
                  </a:lnTo>
                  <a:lnTo>
                    <a:pt x="2751134" y="49551"/>
                  </a:lnTo>
                  <a:lnTo>
                    <a:pt x="2869281" y="28792"/>
                  </a:lnTo>
                  <a:lnTo>
                    <a:pt x="3122453" y="91072"/>
                  </a:lnTo>
                  <a:lnTo>
                    <a:pt x="3308113" y="104912"/>
                  </a:lnTo>
                  <a:lnTo>
                    <a:pt x="3493771" y="91072"/>
                  </a:lnTo>
                  <a:lnTo>
                    <a:pt x="3662554" y="56472"/>
                  </a:lnTo>
                  <a:lnTo>
                    <a:pt x="3780699" y="21872"/>
                  </a:lnTo>
                  <a:lnTo>
                    <a:pt x="3983236" y="77232"/>
                  </a:lnTo>
                  <a:lnTo>
                    <a:pt x="4118263" y="97991"/>
                  </a:lnTo>
                  <a:lnTo>
                    <a:pt x="4270166" y="111831"/>
                  </a:lnTo>
                  <a:lnTo>
                    <a:pt x="4607728" y="70312"/>
                  </a:lnTo>
                  <a:lnTo>
                    <a:pt x="4725875" y="28792"/>
                  </a:lnTo>
                  <a:lnTo>
                    <a:pt x="4911533" y="84152"/>
                  </a:lnTo>
                  <a:lnTo>
                    <a:pt x="5147827" y="97991"/>
                  </a:lnTo>
                  <a:lnTo>
                    <a:pt x="5316608" y="77232"/>
                  </a:lnTo>
                  <a:lnTo>
                    <a:pt x="5519145" y="42632"/>
                  </a:lnTo>
                  <a:lnTo>
                    <a:pt x="5603538" y="8032"/>
                  </a:lnTo>
                  <a:lnTo>
                    <a:pt x="5605143" y="33692"/>
                  </a:lnTo>
                  <a:lnTo>
                    <a:pt x="5730653" y="62280"/>
                  </a:lnTo>
                  <a:lnTo>
                    <a:pt x="5899434" y="83040"/>
                  </a:lnTo>
                  <a:lnTo>
                    <a:pt x="6135728" y="89959"/>
                  </a:lnTo>
                  <a:lnTo>
                    <a:pt x="6355142" y="83040"/>
                  </a:lnTo>
                  <a:lnTo>
                    <a:pt x="6557680" y="34600"/>
                  </a:lnTo>
                  <a:lnTo>
                    <a:pt x="6709584" y="96880"/>
                  </a:lnTo>
                  <a:lnTo>
                    <a:pt x="6928998" y="110720"/>
                  </a:lnTo>
                  <a:lnTo>
                    <a:pt x="7215926" y="89959"/>
                  </a:lnTo>
                  <a:lnTo>
                    <a:pt x="7300319" y="55360"/>
                  </a:lnTo>
                  <a:lnTo>
                    <a:pt x="7401586" y="20760"/>
                  </a:lnTo>
                  <a:lnTo>
                    <a:pt x="7637880" y="83040"/>
                  </a:lnTo>
                  <a:lnTo>
                    <a:pt x="7772904" y="110720"/>
                  </a:lnTo>
                  <a:lnTo>
                    <a:pt x="7992322" y="103799"/>
                  </a:lnTo>
                  <a:lnTo>
                    <a:pt x="8211736" y="76120"/>
                  </a:lnTo>
                  <a:lnTo>
                    <a:pt x="8313006" y="48440"/>
                  </a:lnTo>
                  <a:lnTo>
                    <a:pt x="8329883" y="41519"/>
                  </a:lnTo>
                  <a:lnTo>
                    <a:pt x="8448030" y="20760"/>
                  </a:lnTo>
                  <a:lnTo>
                    <a:pt x="8701201" y="83040"/>
                  </a:lnTo>
                  <a:lnTo>
                    <a:pt x="8886862" y="96880"/>
                  </a:lnTo>
                  <a:lnTo>
                    <a:pt x="9072520" y="83040"/>
                  </a:lnTo>
                  <a:lnTo>
                    <a:pt x="9241303" y="48440"/>
                  </a:lnTo>
                  <a:lnTo>
                    <a:pt x="9359447" y="13840"/>
                  </a:lnTo>
                  <a:lnTo>
                    <a:pt x="9561985" y="69200"/>
                  </a:lnTo>
                  <a:lnTo>
                    <a:pt x="9697012" y="89959"/>
                  </a:lnTo>
                  <a:lnTo>
                    <a:pt x="9848915" y="103799"/>
                  </a:lnTo>
                  <a:lnTo>
                    <a:pt x="10186476" y="62280"/>
                  </a:lnTo>
                  <a:lnTo>
                    <a:pt x="10304624" y="20760"/>
                  </a:lnTo>
                  <a:lnTo>
                    <a:pt x="10490282" y="76120"/>
                  </a:lnTo>
                  <a:lnTo>
                    <a:pt x="10726576" y="89959"/>
                  </a:lnTo>
                  <a:lnTo>
                    <a:pt x="10895356" y="69200"/>
                  </a:lnTo>
                  <a:lnTo>
                    <a:pt x="11097894" y="3460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tx2">
                    <a:lumMod val="25000"/>
                    <a:lumOff val="75000"/>
                    <a:shade val="30000"/>
                    <a:satMod val="115000"/>
                  </a:schemeClr>
                </a:gs>
                <a:gs pos="50000">
                  <a:schemeClr val="tx2">
                    <a:lumMod val="25000"/>
                    <a:lumOff val="75000"/>
                    <a:shade val="67500"/>
                    <a:satMod val="115000"/>
                  </a:schemeClr>
                </a:gs>
                <a:gs pos="100000">
                  <a:schemeClr val="tx2">
                    <a:lumMod val="25000"/>
                    <a:lumOff val="75000"/>
                    <a:shade val="100000"/>
                    <a:satMod val="11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8" name="Isosceles Triangle 127">
              <a:extLst>
                <a:ext uri="{FF2B5EF4-FFF2-40B4-BE49-F238E27FC236}">
                  <a16:creationId xmlns:a16="http://schemas.microsoft.com/office/drawing/2014/main" id="{CF9C3D14-B859-8849-5043-3A58424BB1EA}"/>
                </a:ext>
              </a:extLst>
            </p:cNvPr>
            <p:cNvSpPr/>
            <p:nvPr/>
          </p:nvSpPr>
          <p:spPr>
            <a:xfrm rot="20884359">
              <a:off x="13844962" y="5000776"/>
              <a:ext cx="354967" cy="453445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Isosceles Triangle 128">
              <a:extLst>
                <a:ext uri="{FF2B5EF4-FFF2-40B4-BE49-F238E27FC236}">
                  <a16:creationId xmlns:a16="http://schemas.microsoft.com/office/drawing/2014/main" id="{091D4C0B-34A9-3F45-F3F6-9F188B5DE656}"/>
                </a:ext>
              </a:extLst>
            </p:cNvPr>
            <p:cNvSpPr/>
            <p:nvPr/>
          </p:nvSpPr>
          <p:spPr>
            <a:xfrm rot="13090487">
              <a:off x="12157667" y="3179334"/>
              <a:ext cx="368392" cy="436133"/>
            </a:xfrm>
            <a:prstGeom prst="triangl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DED1F812-7377-0BE1-D6ED-6CF5838582A1}"/>
                </a:ext>
              </a:extLst>
            </p:cNvPr>
            <p:cNvGrpSpPr/>
            <p:nvPr/>
          </p:nvGrpSpPr>
          <p:grpSpPr>
            <a:xfrm rot="1323749">
              <a:off x="8334599" y="3449476"/>
              <a:ext cx="438332" cy="122999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9F6A34CF-657E-8D04-CE9F-F125F4C8FC42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2" name="Flowchart: Manual Operation 131">
                <a:extLst>
                  <a:ext uri="{FF2B5EF4-FFF2-40B4-BE49-F238E27FC236}">
                    <a16:creationId xmlns:a16="http://schemas.microsoft.com/office/drawing/2014/main" id="{F774F9E7-3C33-917C-CFA6-5101E91E962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F1339BC-B8F0-6966-8EA8-0B3AEF6F86EE}"/>
                </a:ext>
              </a:extLst>
            </p:cNvPr>
            <p:cNvSpPr/>
            <p:nvPr/>
          </p:nvSpPr>
          <p:spPr>
            <a:xfrm>
              <a:off x="7474735" y="750576"/>
              <a:ext cx="10499154" cy="5789007"/>
            </a:xfrm>
            <a:custGeom>
              <a:avLst/>
              <a:gdLst>
                <a:gd name="connsiteX0" fmla="*/ 0 w 10499154"/>
                <a:gd name="connsiteY0" fmla="*/ 0 h 5789007"/>
                <a:gd name="connsiteX1" fmla="*/ 10499154 w 10499154"/>
                <a:gd name="connsiteY1" fmla="*/ 0 h 5789007"/>
                <a:gd name="connsiteX2" fmla="*/ 10499154 w 10499154"/>
                <a:gd name="connsiteY2" fmla="*/ 5789007 h 5789007"/>
                <a:gd name="connsiteX3" fmla="*/ 9795264 w 10499154"/>
                <a:gd name="connsiteY3" fmla="*/ 5789007 h 5789007"/>
                <a:gd name="connsiteX4" fmla="*/ 9722901 w 10499154"/>
                <a:gd name="connsiteY4" fmla="*/ 5657439 h 5789007"/>
                <a:gd name="connsiteX5" fmla="*/ 9611068 w 10499154"/>
                <a:gd name="connsiteY5" fmla="*/ 5486400 h 5789007"/>
                <a:gd name="connsiteX6" fmla="*/ 9446608 w 10499154"/>
                <a:gd name="connsiteY6" fmla="*/ 5341675 h 5789007"/>
                <a:gd name="connsiteX7" fmla="*/ 9104530 w 10499154"/>
                <a:gd name="connsiteY7" fmla="*/ 5137744 h 5789007"/>
                <a:gd name="connsiteX8" fmla="*/ 8670354 w 10499154"/>
                <a:gd name="connsiteY8" fmla="*/ 4993019 h 5789007"/>
                <a:gd name="connsiteX9" fmla="*/ 8242757 w 10499154"/>
                <a:gd name="connsiteY9" fmla="*/ 4775931 h 5789007"/>
                <a:gd name="connsiteX10" fmla="*/ 7749376 w 10499154"/>
                <a:gd name="connsiteY10" fmla="*/ 4624628 h 5789007"/>
                <a:gd name="connsiteX11" fmla="*/ 7657278 w 10499154"/>
                <a:gd name="connsiteY11" fmla="*/ 4440432 h 5789007"/>
                <a:gd name="connsiteX12" fmla="*/ 7525710 w 10499154"/>
                <a:gd name="connsiteY12" fmla="*/ 4243079 h 5789007"/>
                <a:gd name="connsiteX13" fmla="*/ 7302044 w 10499154"/>
                <a:gd name="connsiteY13" fmla="*/ 3993100 h 5789007"/>
                <a:gd name="connsiteX14" fmla="*/ 7019172 w 10499154"/>
                <a:gd name="connsiteY14" fmla="*/ 3769433 h 5789007"/>
                <a:gd name="connsiteX15" fmla="*/ 6532369 w 10499154"/>
                <a:gd name="connsiteY15" fmla="*/ 3532610 h 5789007"/>
                <a:gd name="connsiteX16" fmla="*/ 6131085 w 10499154"/>
                <a:gd name="connsiteY16" fmla="*/ 3289209 h 5789007"/>
                <a:gd name="connsiteX17" fmla="*/ 5539028 w 10499154"/>
                <a:gd name="connsiteY17" fmla="*/ 2828720 h 5789007"/>
                <a:gd name="connsiteX18" fmla="*/ 4914078 w 10499154"/>
                <a:gd name="connsiteY18" fmla="*/ 2473485 h 5789007"/>
                <a:gd name="connsiteX19" fmla="*/ 4539108 w 10499154"/>
                <a:gd name="connsiteY19" fmla="*/ 2012996 h 5789007"/>
                <a:gd name="connsiteX20" fmla="*/ 4150982 w 10499154"/>
                <a:gd name="connsiteY20" fmla="*/ 1473566 h 5789007"/>
                <a:gd name="connsiteX21" fmla="*/ 3519454 w 10499154"/>
                <a:gd name="connsiteY21" fmla="*/ 980184 h 5789007"/>
                <a:gd name="connsiteX22" fmla="*/ 2466907 w 10499154"/>
                <a:gd name="connsiteY22" fmla="*/ 697313 h 5789007"/>
                <a:gd name="connsiteX23" fmla="*/ 1289370 w 10499154"/>
                <a:gd name="connsiteY23" fmla="*/ 605215 h 5789007"/>
                <a:gd name="connsiteX24" fmla="*/ 6579 w 10499154"/>
                <a:gd name="connsiteY24" fmla="*/ 519695 h 5789007"/>
                <a:gd name="connsiteX25" fmla="*/ 0 w 10499154"/>
                <a:gd name="connsiteY25" fmla="*/ 0 h 5789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99154" h="5789007">
                  <a:moveTo>
                    <a:pt x="0" y="0"/>
                  </a:moveTo>
                  <a:lnTo>
                    <a:pt x="10499154" y="0"/>
                  </a:lnTo>
                  <a:lnTo>
                    <a:pt x="10499154" y="5789007"/>
                  </a:lnTo>
                  <a:lnTo>
                    <a:pt x="9795264" y="5789007"/>
                  </a:lnTo>
                  <a:lnTo>
                    <a:pt x="9722901" y="5657439"/>
                  </a:lnTo>
                  <a:lnTo>
                    <a:pt x="9611068" y="5486400"/>
                  </a:lnTo>
                  <a:lnTo>
                    <a:pt x="9446608" y="5341675"/>
                  </a:lnTo>
                  <a:lnTo>
                    <a:pt x="9104530" y="5137744"/>
                  </a:lnTo>
                  <a:lnTo>
                    <a:pt x="8670354" y="4993019"/>
                  </a:lnTo>
                  <a:lnTo>
                    <a:pt x="8242757" y="4775931"/>
                  </a:lnTo>
                  <a:lnTo>
                    <a:pt x="7749376" y="4624628"/>
                  </a:lnTo>
                  <a:lnTo>
                    <a:pt x="7657278" y="4440432"/>
                  </a:lnTo>
                  <a:lnTo>
                    <a:pt x="7525710" y="4243079"/>
                  </a:lnTo>
                  <a:lnTo>
                    <a:pt x="7302044" y="3993100"/>
                  </a:lnTo>
                  <a:lnTo>
                    <a:pt x="7019172" y="3769433"/>
                  </a:lnTo>
                  <a:lnTo>
                    <a:pt x="6532369" y="3532610"/>
                  </a:lnTo>
                  <a:lnTo>
                    <a:pt x="6131085" y="3289209"/>
                  </a:lnTo>
                  <a:lnTo>
                    <a:pt x="5539028" y="2828720"/>
                  </a:lnTo>
                  <a:lnTo>
                    <a:pt x="4914078" y="2473485"/>
                  </a:lnTo>
                  <a:lnTo>
                    <a:pt x="4539108" y="2012996"/>
                  </a:lnTo>
                  <a:lnTo>
                    <a:pt x="4150982" y="1473566"/>
                  </a:lnTo>
                  <a:lnTo>
                    <a:pt x="3519454" y="980184"/>
                  </a:lnTo>
                  <a:lnTo>
                    <a:pt x="2466907" y="697313"/>
                  </a:lnTo>
                  <a:lnTo>
                    <a:pt x="1289370" y="605215"/>
                  </a:lnTo>
                  <a:lnTo>
                    <a:pt x="6579" y="5196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97D0D79B-631A-9F07-F396-49388488149A}"/>
                </a:ext>
              </a:extLst>
            </p:cNvPr>
            <p:cNvGrpSpPr/>
            <p:nvPr/>
          </p:nvGrpSpPr>
          <p:grpSpPr>
            <a:xfrm rot="846442">
              <a:off x="13623560" y="4852321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0E28121D-3640-33FC-F2CC-2FF2BBC00ED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36" name="Flowchart: Manual Operation 135">
                <a:extLst>
                  <a:ext uri="{FF2B5EF4-FFF2-40B4-BE49-F238E27FC236}">
                    <a16:creationId xmlns:a16="http://schemas.microsoft.com/office/drawing/2014/main" id="{21B92522-FBDA-901C-4BD0-3F4CC41C18D0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E0B3E30D-145C-6638-77EC-600F111D5FC0}"/>
                </a:ext>
              </a:extLst>
            </p:cNvPr>
            <p:cNvSpPr/>
            <p:nvPr/>
          </p:nvSpPr>
          <p:spPr>
            <a:xfrm>
              <a:off x="224587" y="5307689"/>
              <a:ext cx="15777413" cy="460489"/>
            </a:xfrm>
            <a:custGeom>
              <a:avLst/>
              <a:gdLst>
                <a:gd name="connsiteX0" fmla="*/ 0 w 10341272"/>
                <a:gd name="connsiteY0" fmla="*/ 118411 h 460489"/>
                <a:gd name="connsiteX1" fmla="*/ 486803 w 10341272"/>
                <a:gd name="connsiteY1" fmla="*/ 46049 h 460489"/>
                <a:gd name="connsiteX2" fmla="*/ 815723 w 10341272"/>
                <a:gd name="connsiteY2" fmla="*/ 111833 h 460489"/>
                <a:gd name="connsiteX3" fmla="*/ 1170958 w 10341272"/>
                <a:gd name="connsiteY3" fmla="*/ 39470 h 460489"/>
                <a:gd name="connsiteX4" fmla="*/ 1565663 w 10341272"/>
                <a:gd name="connsiteY4" fmla="*/ 19735 h 460489"/>
                <a:gd name="connsiteX5" fmla="*/ 1815643 w 10341272"/>
                <a:gd name="connsiteY5" fmla="*/ 98676 h 460489"/>
                <a:gd name="connsiteX6" fmla="*/ 2295867 w 10341272"/>
                <a:gd name="connsiteY6" fmla="*/ 59205 h 460489"/>
                <a:gd name="connsiteX7" fmla="*/ 2355073 w 10341272"/>
                <a:gd name="connsiteY7" fmla="*/ 65784 h 460489"/>
                <a:gd name="connsiteX8" fmla="*/ 2657680 w 10341272"/>
                <a:gd name="connsiteY8" fmla="*/ 177617 h 460489"/>
                <a:gd name="connsiteX9" fmla="*/ 2743200 w 10341272"/>
                <a:gd name="connsiteY9" fmla="*/ 203931 h 460489"/>
                <a:gd name="connsiteX10" fmla="*/ 3210267 w 10341272"/>
                <a:gd name="connsiteY10" fmla="*/ 124990 h 460489"/>
                <a:gd name="connsiteX11" fmla="*/ 4216765 w 10341272"/>
                <a:gd name="connsiteY11" fmla="*/ 0 h 460489"/>
                <a:gd name="connsiteX12" fmla="*/ 4374647 w 10341272"/>
                <a:gd name="connsiteY12" fmla="*/ 98676 h 460489"/>
                <a:gd name="connsiteX13" fmla="*/ 4493059 w 10341272"/>
                <a:gd name="connsiteY13" fmla="*/ 92097 h 460489"/>
                <a:gd name="connsiteX14" fmla="*/ 4736460 w 10341272"/>
                <a:gd name="connsiteY14" fmla="*/ 72362 h 460489"/>
                <a:gd name="connsiteX15" fmla="*/ 4769352 w 10341272"/>
                <a:gd name="connsiteY15" fmla="*/ 65784 h 460489"/>
                <a:gd name="connsiteX16" fmla="*/ 5282469 w 10341272"/>
                <a:gd name="connsiteY16" fmla="*/ 65784 h 460489"/>
                <a:gd name="connsiteX17" fmla="*/ 5552184 w 10341272"/>
                <a:gd name="connsiteY17" fmla="*/ 13156 h 460489"/>
                <a:gd name="connsiteX18" fmla="*/ 5907418 w 10341272"/>
                <a:gd name="connsiteY18" fmla="*/ 32892 h 460489"/>
                <a:gd name="connsiteX19" fmla="*/ 6479741 w 10341272"/>
                <a:gd name="connsiteY19" fmla="*/ 85519 h 460489"/>
                <a:gd name="connsiteX20" fmla="*/ 6881024 w 10341272"/>
                <a:gd name="connsiteY20" fmla="*/ 26313 h 460489"/>
                <a:gd name="connsiteX21" fmla="*/ 7117847 w 10341272"/>
                <a:gd name="connsiteY21" fmla="*/ 92097 h 460489"/>
                <a:gd name="connsiteX22" fmla="*/ 7637542 w 10341272"/>
                <a:gd name="connsiteY22" fmla="*/ 59205 h 460489"/>
                <a:gd name="connsiteX23" fmla="*/ 7854630 w 10341272"/>
                <a:gd name="connsiteY23" fmla="*/ 78941 h 460489"/>
                <a:gd name="connsiteX24" fmla="*/ 7913836 w 10341272"/>
                <a:gd name="connsiteY24" fmla="*/ 92097 h 460489"/>
                <a:gd name="connsiteX25" fmla="*/ 8130923 w 10341272"/>
                <a:gd name="connsiteY25" fmla="*/ 32892 h 460489"/>
                <a:gd name="connsiteX26" fmla="*/ 8453266 w 10341272"/>
                <a:gd name="connsiteY26" fmla="*/ 26313 h 460489"/>
                <a:gd name="connsiteX27" fmla="*/ 8657197 w 10341272"/>
                <a:gd name="connsiteY27" fmla="*/ 78941 h 460489"/>
                <a:gd name="connsiteX28" fmla="*/ 8972961 w 10341272"/>
                <a:gd name="connsiteY28" fmla="*/ 39470 h 460489"/>
                <a:gd name="connsiteX29" fmla="*/ 9255833 w 10341272"/>
                <a:gd name="connsiteY29" fmla="*/ 39470 h 460489"/>
                <a:gd name="connsiteX30" fmla="*/ 9518969 w 10341272"/>
                <a:gd name="connsiteY30" fmla="*/ 46049 h 460489"/>
                <a:gd name="connsiteX31" fmla="*/ 10018929 w 10341272"/>
                <a:gd name="connsiteY31" fmla="*/ 131568 h 460489"/>
                <a:gd name="connsiteX32" fmla="*/ 10334693 w 10341272"/>
                <a:gd name="connsiteY32" fmla="*/ 203931 h 460489"/>
                <a:gd name="connsiteX33" fmla="*/ 10341272 w 10341272"/>
                <a:gd name="connsiteY33" fmla="*/ 460489 h 460489"/>
                <a:gd name="connsiteX34" fmla="*/ 0 w 10341272"/>
                <a:gd name="connsiteY34" fmla="*/ 460489 h 460489"/>
                <a:gd name="connsiteX35" fmla="*/ 0 w 10341272"/>
                <a:gd name="connsiteY35" fmla="*/ 118411 h 460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0341272" h="460489">
                  <a:moveTo>
                    <a:pt x="0" y="118411"/>
                  </a:moveTo>
                  <a:lnTo>
                    <a:pt x="486803" y="46049"/>
                  </a:lnTo>
                  <a:lnTo>
                    <a:pt x="815723" y="111833"/>
                  </a:lnTo>
                  <a:lnTo>
                    <a:pt x="1170958" y="39470"/>
                  </a:lnTo>
                  <a:lnTo>
                    <a:pt x="1565663" y="19735"/>
                  </a:lnTo>
                  <a:lnTo>
                    <a:pt x="1815643" y="98676"/>
                  </a:lnTo>
                  <a:lnTo>
                    <a:pt x="2295867" y="59205"/>
                  </a:lnTo>
                  <a:lnTo>
                    <a:pt x="2355073" y="65784"/>
                  </a:lnTo>
                  <a:lnTo>
                    <a:pt x="2657680" y="177617"/>
                  </a:lnTo>
                  <a:cubicBezTo>
                    <a:pt x="2720777" y="201278"/>
                    <a:pt x="2691936" y="193677"/>
                    <a:pt x="2743200" y="203931"/>
                  </a:cubicBezTo>
                  <a:lnTo>
                    <a:pt x="3210267" y="124990"/>
                  </a:lnTo>
                  <a:lnTo>
                    <a:pt x="4216765" y="0"/>
                  </a:lnTo>
                  <a:lnTo>
                    <a:pt x="4374647" y="98676"/>
                  </a:lnTo>
                  <a:lnTo>
                    <a:pt x="4493059" y="92097"/>
                  </a:lnTo>
                  <a:lnTo>
                    <a:pt x="4736460" y="72362"/>
                  </a:lnTo>
                  <a:lnTo>
                    <a:pt x="4769352" y="65784"/>
                  </a:lnTo>
                  <a:lnTo>
                    <a:pt x="5282469" y="65784"/>
                  </a:lnTo>
                  <a:lnTo>
                    <a:pt x="5552184" y="13156"/>
                  </a:lnTo>
                  <a:lnTo>
                    <a:pt x="5907418" y="32892"/>
                  </a:lnTo>
                  <a:lnTo>
                    <a:pt x="6479741" y="85519"/>
                  </a:lnTo>
                  <a:lnTo>
                    <a:pt x="6881024" y="26313"/>
                  </a:lnTo>
                  <a:lnTo>
                    <a:pt x="7117847" y="92097"/>
                  </a:lnTo>
                  <a:lnTo>
                    <a:pt x="7637542" y="59205"/>
                  </a:lnTo>
                  <a:lnTo>
                    <a:pt x="7854630" y="78941"/>
                  </a:lnTo>
                  <a:lnTo>
                    <a:pt x="7913836" y="92097"/>
                  </a:lnTo>
                  <a:lnTo>
                    <a:pt x="8130923" y="32892"/>
                  </a:lnTo>
                  <a:cubicBezTo>
                    <a:pt x="8317207" y="22542"/>
                    <a:pt x="8209803" y="26313"/>
                    <a:pt x="8453266" y="26313"/>
                  </a:cubicBezTo>
                  <a:lnTo>
                    <a:pt x="8657197" y="78941"/>
                  </a:lnTo>
                  <a:lnTo>
                    <a:pt x="8972961" y="39470"/>
                  </a:lnTo>
                  <a:lnTo>
                    <a:pt x="9255833" y="39470"/>
                  </a:lnTo>
                  <a:lnTo>
                    <a:pt x="9518969" y="46049"/>
                  </a:lnTo>
                  <a:lnTo>
                    <a:pt x="10018929" y="131568"/>
                  </a:lnTo>
                  <a:lnTo>
                    <a:pt x="10334693" y="203931"/>
                  </a:lnTo>
                  <a:lnTo>
                    <a:pt x="10341272" y="460489"/>
                  </a:lnTo>
                  <a:lnTo>
                    <a:pt x="0" y="460489"/>
                  </a:lnTo>
                  <a:lnTo>
                    <a:pt x="0" y="118411"/>
                  </a:lnTo>
                  <a:close/>
                </a:path>
              </a:pathLst>
            </a:custGeom>
            <a:solidFill>
              <a:srgbClr val="BB8D49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538D845-5D97-8BF3-6DA3-B6AA623799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256330" y="4884674"/>
              <a:ext cx="1213374" cy="1649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6DD5EFE-0FAA-A987-D12D-8A962ADB3BE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3255103" y="4292207"/>
              <a:ext cx="359468" cy="4583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4" name="Group 143">
              <a:extLst>
                <a:ext uri="{FF2B5EF4-FFF2-40B4-BE49-F238E27FC236}">
                  <a16:creationId xmlns:a16="http://schemas.microsoft.com/office/drawing/2014/main" id="{10ADE69A-895A-6081-C44D-FA8F3D6B73F3}"/>
                </a:ext>
              </a:extLst>
            </p:cNvPr>
            <p:cNvGrpSpPr/>
            <p:nvPr/>
          </p:nvGrpSpPr>
          <p:grpSpPr>
            <a:xfrm rot="10280348" flipH="1">
              <a:off x="8306028" y="1613980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DCD177B4-C450-79C8-8068-052140CF3F3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46" name="Flowchart: Manual Operation 145">
                <a:extLst>
                  <a:ext uri="{FF2B5EF4-FFF2-40B4-BE49-F238E27FC236}">
                    <a16:creationId xmlns:a16="http://schemas.microsoft.com/office/drawing/2014/main" id="{44E8B371-A248-8604-C2AE-C392DB6C4EE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1EF44EA7-7FB2-F74F-8EFD-1A2F5AD7CF6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516715" y="1841689"/>
              <a:ext cx="232705" cy="94115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13366455-F07C-61A5-418C-E27FA5BB549A}"/>
                </a:ext>
              </a:extLst>
            </p:cNvPr>
            <p:cNvGrpSpPr/>
            <p:nvPr/>
          </p:nvGrpSpPr>
          <p:grpSpPr>
            <a:xfrm>
              <a:off x="7294537" y="2190978"/>
              <a:ext cx="5969915" cy="2989215"/>
              <a:chOff x="1785948" y="2099984"/>
              <a:chExt cx="5969915" cy="2989215"/>
            </a:xfrm>
          </p:grpSpPr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84882CD8-CE07-F216-6AD8-191A77EDFC1E}"/>
                  </a:ext>
                </a:extLst>
              </p:cNvPr>
              <p:cNvGrpSpPr/>
              <p:nvPr/>
            </p:nvGrpSpPr>
            <p:grpSpPr>
              <a:xfrm>
                <a:off x="1785948" y="2724568"/>
                <a:ext cx="1722619" cy="704432"/>
                <a:chOff x="1920900" y="2724568"/>
                <a:chExt cx="1307966" cy="596815"/>
              </a:xfrm>
            </p:grpSpPr>
            <p:sp>
              <p:nvSpPr>
                <p:cNvPr id="180" name="Flowchart: Manual Operation 179">
                  <a:extLst>
                    <a:ext uri="{FF2B5EF4-FFF2-40B4-BE49-F238E27FC236}">
                      <a16:creationId xmlns:a16="http://schemas.microsoft.com/office/drawing/2014/main" id="{EAC2068E-8190-CAFB-0A37-A2E06487C930}"/>
                    </a:ext>
                  </a:extLst>
                </p:cNvPr>
                <p:cNvSpPr/>
                <p:nvPr/>
              </p:nvSpPr>
              <p:spPr>
                <a:xfrm rot="5400000">
                  <a:off x="1776174" y="2869294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B9F0EF58-0121-C1C7-EBA1-126EC658A81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66719" y="3117086"/>
                  <a:ext cx="218821" cy="204297"/>
                </a:xfrm>
                <a:prstGeom prst="line">
                  <a:avLst/>
                </a:prstGeom>
                <a:ln w="3810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>
                  <a:extLst>
                    <a:ext uri="{FF2B5EF4-FFF2-40B4-BE49-F238E27FC236}">
                      <a16:creationId xmlns:a16="http://schemas.microsoft.com/office/drawing/2014/main" id="{0A3E802F-67EF-A1AE-CBA9-7FEE2FC348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10045" y="3117086"/>
                  <a:ext cx="218821" cy="204297"/>
                </a:xfrm>
                <a:prstGeom prst="line">
                  <a:avLst/>
                </a:prstGeom>
                <a:ln w="38100">
                  <a:solidFill>
                    <a:schemeClr val="bg2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1925DA17-28EE-A26E-2CDE-22F9932D16CC}"/>
                  </a:ext>
                </a:extLst>
              </p:cNvPr>
              <p:cNvGrpSpPr/>
              <p:nvPr/>
            </p:nvGrpSpPr>
            <p:grpSpPr>
              <a:xfrm rot="20700000">
                <a:off x="6240887" y="3510503"/>
                <a:ext cx="438332" cy="12799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C983B196-9298-8BBE-1211-F6137A83FE07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175" name="Flowchart: Manual Operation 174">
                  <a:extLst>
                    <a:ext uri="{FF2B5EF4-FFF2-40B4-BE49-F238E27FC236}">
                      <a16:creationId xmlns:a16="http://schemas.microsoft.com/office/drawing/2014/main" id="{3ED2C987-4660-E191-BE4B-5DB9BFEC0B04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1" name="Group 150">
                <a:extLst>
                  <a:ext uri="{FF2B5EF4-FFF2-40B4-BE49-F238E27FC236}">
                    <a16:creationId xmlns:a16="http://schemas.microsoft.com/office/drawing/2014/main" id="{AC9A19D6-7743-BF42-CA15-B5BF0263C062}"/>
                  </a:ext>
                </a:extLst>
              </p:cNvPr>
              <p:cNvGrpSpPr/>
              <p:nvPr/>
            </p:nvGrpSpPr>
            <p:grpSpPr>
              <a:xfrm rot="10452052">
                <a:off x="6173616" y="4961206"/>
                <a:ext cx="438332" cy="12799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6DE620F-4DBB-E845-3A98-D811425F1FFB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173" name="Flowchart: Manual Operation 172">
                  <a:extLst>
                    <a:ext uri="{FF2B5EF4-FFF2-40B4-BE49-F238E27FC236}">
                      <a16:creationId xmlns:a16="http://schemas.microsoft.com/office/drawing/2014/main" id="{6A90362D-5B10-DEFF-5D9C-45F22E29E48F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2" name="Group 151">
                <a:extLst>
                  <a:ext uri="{FF2B5EF4-FFF2-40B4-BE49-F238E27FC236}">
                    <a16:creationId xmlns:a16="http://schemas.microsoft.com/office/drawing/2014/main" id="{9A473377-370A-F216-0476-10951A67E428}"/>
                  </a:ext>
                </a:extLst>
              </p:cNvPr>
              <p:cNvGrpSpPr/>
              <p:nvPr/>
            </p:nvGrpSpPr>
            <p:grpSpPr>
              <a:xfrm rot="21149598" flipH="1">
                <a:off x="4556261" y="3316017"/>
                <a:ext cx="438332" cy="12799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170" name="Oval 169">
                  <a:extLst>
                    <a:ext uri="{FF2B5EF4-FFF2-40B4-BE49-F238E27FC236}">
                      <a16:creationId xmlns:a16="http://schemas.microsoft.com/office/drawing/2014/main" id="{B1DD4161-232D-F70F-1278-1E37718545F4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171" name="Flowchart: Manual Operation 170">
                  <a:extLst>
                    <a:ext uri="{FF2B5EF4-FFF2-40B4-BE49-F238E27FC236}">
                      <a16:creationId xmlns:a16="http://schemas.microsoft.com/office/drawing/2014/main" id="{5409AF15-2DC9-C0CB-6EC8-3F5582B4896D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3" name="Group 152">
                <a:extLst>
                  <a:ext uri="{FF2B5EF4-FFF2-40B4-BE49-F238E27FC236}">
                    <a16:creationId xmlns:a16="http://schemas.microsoft.com/office/drawing/2014/main" id="{071FE807-5FAE-184D-1E65-0C4941C87710}"/>
                  </a:ext>
                </a:extLst>
              </p:cNvPr>
              <p:cNvGrpSpPr/>
              <p:nvPr/>
            </p:nvGrpSpPr>
            <p:grpSpPr>
              <a:xfrm rot="401509">
                <a:off x="4229881" y="4476593"/>
                <a:ext cx="438332" cy="12799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168" name="Oval 167">
                  <a:extLst>
                    <a:ext uri="{FF2B5EF4-FFF2-40B4-BE49-F238E27FC236}">
                      <a16:creationId xmlns:a16="http://schemas.microsoft.com/office/drawing/2014/main" id="{EC666F6E-8A41-EBAB-ACA9-A0263C5D11E6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169" name="Flowchart: Manual Operation 168">
                  <a:extLst>
                    <a:ext uri="{FF2B5EF4-FFF2-40B4-BE49-F238E27FC236}">
                      <a16:creationId xmlns:a16="http://schemas.microsoft.com/office/drawing/2014/main" id="{0314BC28-F135-3E0F-A414-0D8A47043480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E2E63A3D-95AB-AF60-811C-4C92B8CE9445}"/>
                  </a:ext>
                </a:extLst>
              </p:cNvPr>
              <p:cNvGrpSpPr/>
              <p:nvPr/>
            </p:nvGrpSpPr>
            <p:grpSpPr>
              <a:xfrm rot="19204942" flipH="1">
                <a:off x="5392111" y="2099984"/>
                <a:ext cx="438332" cy="12799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166" name="Oval 165">
                  <a:extLst>
                    <a:ext uri="{FF2B5EF4-FFF2-40B4-BE49-F238E27FC236}">
                      <a16:creationId xmlns:a16="http://schemas.microsoft.com/office/drawing/2014/main" id="{B3F56AF0-74F6-9872-C8AD-5F292F6DAC85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167" name="Flowchart: Manual Operation 166">
                  <a:extLst>
                    <a:ext uri="{FF2B5EF4-FFF2-40B4-BE49-F238E27FC236}">
                      <a16:creationId xmlns:a16="http://schemas.microsoft.com/office/drawing/2014/main" id="{9D4FE497-5212-0EAC-9FB3-236FCF359E8F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6C1C70F9-844D-AD87-A073-409FAAC97EC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30481" y="2319827"/>
                <a:ext cx="1275173" cy="64210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Straight Connector 155">
                <a:extLst>
                  <a:ext uri="{FF2B5EF4-FFF2-40B4-BE49-F238E27FC236}">
                    <a16:creationId xmlns:a16="http://schemas.microsoft.com/office/drawing/2014/main" id="{2865CF3D-DDE8-FE30-D355-4422E3DCB0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2271" y="3117086"/>
                <a:ext cx="477507" cy="1893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Straight Connector 156">
                <a:extLst>
                  <a:ext uri="{FF2B5EF4-FFF2-40B4-BE49-F238E27FC236}">
                    <a16:creationId xmlns:a16="http://schemas.microsoft.com/office/drawing/2014/main" id="{E86317DD-E08F-041A-BB8F-4DBE182DF5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19849" y="3243768"/>
                <a:ext cx="474642" cy="1143904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Connector 157">
                <a:extLst>
                  <a:ext uri="{FF2B5EF4-FFF2-40B4-BE49-F238E27FC236}">
                    <a16:creationId xmlns:a16="http://schemas.microsoft.com/office/drawing/2014/main" id="{3B56F0CB-115D-F6E5-3E72-06509CF738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46727" y="4584537"/>
                <a:ext cx="1317855" cy="403051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>
                <a:extLst>
                  <a:ext uri="{FF2B5EF4-FFF2-40B4-BE49-F238E27FC236}">
                    <a16:creationId xmlns:a16="http://schemas.microsoft.com/office/drawing/2014/main" id="{3FD65659-C63D-C71E-1E84-ABE901053A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52285" y="3438797"/>
                <a:ext cx="1113282" cy="170197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0" name="Group 159">
                <a:extLst>
                  <a:ext uri="{FF2B5EF4-FFF2-40B4-BE49-F238E27FC236}">
                    <a16:creationId xmlns:a16="http://schemas.microsoft.com/office/drawing/2014/main" id="{46BB73E5-5262-8839-DBFD-9152DC31C4D0}"/>
                  </a:ext>
                </a:extLst>
              </p:cNvPr>
              <p:cNvGrpSpPr/>
              <p:nvPr/>
            </p:nvGrpSpPr>
            <p:grpSpPr>
              <a:xfrm rot="2221522">
                <a:off x="7317531" y="3896952"/>
                <a:ext cx="438332" cy="12799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164" name="Oval 163">
                  <a:extLst>
                    <a:ext uri="{FF2B5EF4-FFF2-40B4-BE49-F238E27FC236}">
                      <a16:creationId xmlns:a16="http://schemas.microsoft.com/office/drawing/2014/main" id="{2FC2AB01-AAA2-908F-C397-49662D346E1E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165" name="Flowchart: Manual Operation 164">
                  <a:extLst>
                    <a:ext uri="{FF2B5EF4-FFF2-40B4-BE49-F238E27FC236}">
                      <a16:creationId xmlns:a16="http://schemas.microsoft.com/office/drawing/2014/main" id="{0E5CCFDF-E270-92E4-B931-084B600F5311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1" name="Straight Connector 160">
                <a:extLst>
                  <a:ext uri="{FF2B5EF4-FFF2-40B4-BE49-F238E27FC236}">
                    <a16:creationId xmlns:a16="http://schemas.microsoft.com/office/drawing/2014/main" id="{B03B5445-28ED-F6D6-9245-9FAB2979554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680813" y="3644184"/>
                <a:ext cx="526951" cy="172496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>
                <a:extLst>
                  <a:ext uri="{FF2B5EF4-FFF2-40B4-BE49-F238E27FC236}">
                    <a16:creationId xmlns:a16="http://schemas.microsoft.com/office/drawing/2014/main" id="{4CCEC1BF-5AC8-B073-0C69-11A628EF5E3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607112" y="4084156"/>
                <a:ext cx="833741" cy="773131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3" name="Straight Connector 162">
                <a:extLst>
                  <a:ext uri="{FF2B5EF4-FFF2-40B4-BE49-F238E27FC236}">
                    <a16:creationId xmlns:a16="http://schemas.microsoft.com/office/drawing/2014/main" id="{109D37FB-4B5E-BECD-54AD-AC58770E31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87574" y="3757396"/>
                <a:ext cx="8082" cy="1079148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E94B028-66EA-2D6D-DFFC-8D5DD8EAB128}"/>
                </a:ext>
              </a:extLst>
            </p:cNvPr>
            <p:cNvSpPr/>
            <p:nvPr/>
          </p:nvSpPr>
          <p:spPr>
            <a:xfrm>
              <a:off x="7412802" y="2847533"/>
              <a:ext cx="2027357" cy="512465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</p:grpSp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34165498-5D91-B7FE-FE7F-DBC60E14B5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A4B9D5-E4D3-0AB8-8027-A10B58B56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12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2D861C-08EE-38B6-56BB-0D042D27B30E}"/>
              </a:ext>
            </a:extLst>
          </p:cNvPr>
          <p:cNvSpPr txBox="1"/>
          <p:nvPr/>
        </p:nvSpPr>
        <p:spPr>
          <a:xfrm>
            <a:off x="249706" y="154541"/>
            <a:ext cx="1039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Conclusions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42B78F-5AA7-38F7-9492-7814491AB9DD}"/>
              </a:ext>
            </a:extLst>
          </p:cNvPr>
          <p:cNvSpPr txBox="1"/>
          <p:nvPr/>
        </p:nvSpPr>
        <p:spPr>
          <a:xfrm>
            <a:off x="249984" y="1546239"/>
            <a:ext cx="6881695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Introduced Stochastic Multiagent Orienteering Problem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Explored leveraging mothership for hybrid decentralized problem solving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Evaluated scenarios where integrated mothership provides greatest benefits</a:t>
            </a:r>
          </a:p>
        </p:txBody>
      </p:sp>
    </p:spTree>
    <p:extLst>
      <p:ext uri="{BB962C8B-B14F-4D97-AF65-F5344CB8AC3E}">
        <p14:creationId xmlns:p14="http://schemas.microsoft.com/office/powerpoint/2010/main" val="2996250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7890D5F8-2BCB-4E61-BFB2-6A6230611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705" y="3999246"/>
            <a:ext cx="2039809" cy="2039809"/>
          </a:xfrm>
          <a:prstGeom prst="rect">
            <a:avLst/>
          </a:prstGeom>
        </p:spPr>
      </p:pic>
      <p:pic>
        <p:nvPicPr>
          <p:cNvPr id="6" name="Picture 5" descr="Guidelines | University Relations and Marketing | Oregon State University">
            <a:extLst>
              <a:ext uri="{FF2B5EF4-FFF2-40B4-BE49-F238E27FC236}">
                <a16:creationId xmlns:a16="http://schemas.microsoft.com/office/drawing/2014/main" id="{BD7C88B7-0348-8B2F-5450-B2F37BBCDA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360313"/>
            <a:ext cx="3272411" cy="1308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D0367CD-ED8B-2B7A-EE76-A1B9D7498619}"/>
              </a:ext>
            </a:extLst>
          </p:cNvPr>
          <p:cNvCxnSpPr/>
          <p:nvPr/>
        </p:nvCxnSpPr>
        <p:spPr>
          <a:xfrm>
            <a:off x="1302530" y="3516925"/>
            <a:ext cx="919424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AEC690B0-4B95-07FA-ECB5-8018D4F30473}"/>
              </a:ext>
            </a:extLst>
          </p:cNvPr>
          <p:cNvSpPr/>
          <p:nvPr/>
        </p:nvSpPr>
        <p:spPr>
          <a:xfrm>
            <a:off x="1302530" y="1387070"/>
            <a:ext cx="6689793" cy="1195027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>
                <a:solidFill>
                  <a:sysClr val="windowText" lastClr="000000"/>
                </a:solidFill>
              </a:rPr>
              <a:t>Contact: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ysClr val="windowText" lastClr="000000"/>
                </a:solidFill>
              </a:rPr>
              <a:t>Nathan Butler: butlnath@oregonstate.edu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ysClr val="windowText" lastClr="000000"/>
                </a:solidFill>
              </a:rPr>
              <a:t>Dr. Geoffrey Hollinger: geoff.hollinger@oregonstate.edu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EBACDF-893E-AE24-4A4F-CE018ACE1174}"/>
              </a:ext>
            </a:extLst>
          </p:cNvPr>
          <p:cNvSpPr/>
          <p:nvPr/>
        </p:nvSpPr>
        <p:spPr>
          <a:xfrm>
            <a:off x="8769096" y="1387070"/>
            <a:ext cx="1727675" cy="172767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QR TO WEBSITE PAPER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B639F7-7D58-9425-B049-B0547F7BAC40}"/>
              </a:ext>
            </a:extLst>
          </p:cNvPr>
          <p:cNvSpPr txBox="1"/>
          <p:nvPr/>
        </p:nvSpPr>
        <p:spPr>
          <a:xfrm>
            <a:off x="3631669" y="5905907"/>
            <a:ext cx="136388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</a:rPr>
              <a:t>NSF Award No.</a:t>
            </a:r>
          </a:p>
          <a:p>
            <a:pPr algn="ctr"/>
            <a:r>
              <a:rPr lang="en-US" sz="1100" dirty="0">
                <a:latin typeface="Verdana" panose="020B0604030504040204" pitchFamily="34" charset="0"/>
                <a:ea typeface="Verdana" panose="020B0604030504040204" pitchFamily="34" charset="0"/>
              </a:rPr>
              <a:t>2322055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9FC0CF-6653-7946-3483-5A77A3F12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284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17361E-E441-DAC8-3FED-2F0DED334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14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C6BE56-AD25-500F-B5BA-6807D1903C44}"/>
              </a:ext>
            </a:extLst>
          </p:cNvPr>
          <p:cNvSpPr txBox="1"/>
          <p:nvPr/>
        </p:nvSpPr>
        <p:spPr>
          <a:xfrm>
            <a:off x="249706" y="154541"/>
            <a:ext cx="1039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A82AD3-86DF-80A7-6F18-A845256CBCDD}"/>
              </a:ext>
            </a:extLst>
          </p:cNvPr>
          <p:cNvSpPr txBox="1"/>
          <p:nvPr/>
        </p:nvSpPr>
        <p:spPr>
          <a:xfrm>
            <a:off x="435935" y="1073888"/>
            <a:ext cx="10547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1648539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>
            <a:extLst>
              <a:ext uri="{FF2B5EF4-FFF2-40B4-BE49-F238E27FC236}">
                <a16:creationId xmlns:a16="http://schemas.microsoft.com/office/drawing/2014/main" id="{675FDBA3-66B4-33C0-5A3E-44DD3654AE18}"/>
              </a:ext>
            </a:extLst>
          </p:cNvPr>
          <p:cNvSpPr/>
          <p:nvPr/>
        </p:nvSpPr>
        <p:spPr>
          <a:xfrm>
            <a:off x="-21435" y="1026235"/>
            <a:ext cx="12143759" cy="445718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5000"/>
                  <a:lumOff val="75000"/>
                  <a:shade val="30000"/>
                  <a:satMod val="115000"/>
                </a:schemeClr>
              </a:gs>
              <a:gs pos="50000">
                <a:schemeClr val="tx2">
                  <a:lumMod val="25000"/>
                  <a:lumOff val="75000"/>
                  <a:shade val="67500"/>
                  <a:satMod val="115000"/>
                </a:schemeClr>
              </a:gs>
              <a:gs pos="100000">
                <a:schemeClr val="tx2">
                  <a:lumMod val="25000"/>
                  <a:lumOff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AD52F567-AA18-4A06-D888-8768FA5B0B75}"/>
              </a:ext>
            </a:extLst>
          </p:cNvPr>
          <p:cNvSpPr/>
          <p:nvPr/>
        </p:nvSpPr>
        <p:spPr>
          <a:xfrm rot="11106912">
            <a:off x="2966785" y="1082035"/>
            <a:ext cx="368392" cy="436133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E4DC9AB-260B-7E78-EAD1-3438E1E39211}"/>
              </a:ext>
            </a:extLst>
          </p:cNvPr>
          <p:cNvGrpSpPr/>
          <p:nvPr/>
        </p:nvGrpSpPr>
        <p:grpSpPr>
          <a:xfrm>
            <a:off x="193545" y="186097"/>
            <a:ext cx="1937570" cy="809853"/>
            <a:chOff x="157526" y="-337962"/>
            <a:chExt cx="1937570" cy="809853"/>
          </a:xfrm>
        </p:grpSpPr>
        <p:sp>
          <p:nvSpPr>
            <p:cNvPr id="81" name="Arc 80">
              <a:extLst>
                <a:ext uri="{FF2B5EF4-FFF2-40B4-BE49-F238E27FC236}">
                  <a16:creationId xmlns:a16="http://schemas.microsoft.com/office/drawing/2014/main" id="{31D852C6-DB85-6168-6AA3-2F76B41D62A2}"/>
                </a:ext>
              </a:extLst>
            </p:cNvPr>
            <p:cNvSpPr/>
            <p:nvPr/>
          </p:nvSpPr>
          <p:spPr>
            <a:xfrm rot="8100000">
              <a:off x="157526" y="-330678"/>
              <a:ext cx="802568" cy="802568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1FF27649-72E7-2A45-E152-80670E9BECF2}"/>
                </a:ext>
              </a:extLst>
            </p:cNvPr>
            <p:cNvSpPr/>
            <p:nvPr/>
          </p:nvSpPr>
          <p:spPr>
            <a:xfrm rot="8100000">
              <a:off x="725027" y="-337962"/>
              <a:ext cx="802568" cy="802568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Arc 82">
              <a:extLst>
                <a:ext uri="{FF2B5EF4-FFF2-40B4-BE49-F238E27FC236}">
                  <a16:creationId xmlns:a16="http://schemas.microsoft.com/office/drawing/2014/main" id="{14E111FE-1B1F-A485-A1ED-19E9EB69D828}"/>
                </a:ext>
              </a:extLst>
            </p:cNvPr>
            <p:cNvSpPr/>
            <p:nvPr/>
          </p:nvSpPr>
          <p:spPr>
            <a:xfrm rot="8100000">
              <a:off x="1292528" y="-330677"/>
              <a:ext cx="802568" cy="802568"/>
            </a:xfrm>
            <a:prstGeom prst="arc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F76166A7-8C43-E510-18DB-B58F5AAADC6D}"/>
              </a:ext>
            </a:extLst>
          </p:cNvPr>
          <p:cNvSpPr/>
          <p:nvPr/>
        </p:nvSpPr>
        <p:spPr>
          <a:xfrm>
            <a:off x="-343777" y="770269"/>
            <a:ext cx="2698551" cy="269879"/>
          </a:xfrm>
          <a:custGeom>
            <a:avLst/>
            <a:gdLst>
              <a:gd name="connsiteX0" fmla="*/ 0 w 2190613"/>
              <a:gd name="connsiteY0" fmla="*/ 26314 h 256558"/>
              <a:gd name="connsiteX1" fmla="*/ 59206 w 2190613"/>
              <a:gd name="connsiteY1" fmla="*/ 59206 h 256558"/>
              <a:gd name="connsiteX2" fmla="*/ 124990 w 2190613"/>
              <a:gd name="connsiteY2" fmla="*/ 78941 h 256558"/>
              <a:gd name="connsiteX3" fmla="*/ 217088 w 2190613"/>
              <a:gd name="connsiteY3" fmla="*/ 85519 h 256558"/>
              <a:gd name="connsiteX4" fmla="*/ 302607 w 2190613"/>
              <a:gd name="connsiteY4" fmla="*/ 78941 h 256558"/>
              <a:gd name="connsiteX5" fmla="*/ 381548 w 2190613"/>
              <a:gd name="connsiteY5" fmla="*/ 32892 h 256558"/>
              <a:gd name="connsiteX6" fmla="*/ 440754 w 2190613"/>
              <a:gd name="connsiteY6" fmla="*/ 92098 h 256558"/>
              <a:gd name="connsiteX7" fmla="*/ 526273 w 2190613"/>
              <a:gd name="connsiteY7" fmla="*/ 105255 h 256558"/>
              <a:gd name="connsiteX8" fmla="*/ 638106 w 2190613"/>
              <a:gd name="connsiteY8" fmla="*/ 85519 h 256558"/>
              <a:gd name="connsiteX9" fmla="*/ 670999 w 2190613"/>
              <a:gd name="connsiteY9" fmla="*/ 52627 h 256558"/>
              <a:gd name="connsiteX10" fmla="*/ 710469 w 2190613"/>
              <a:gd name="connsiteY10" fmla="*/ 19735 h 256558"/>
              <a:gd name="connsiteX11" fmla="*/ 802567 w 2190613"/>
              <a:gd name="connsiteY11" fmla="*/ 78941 h 256558"/>
              <a:gd name="connsiteX12" fmla="*/ 855194 w 2190613"/>
              <a:gd name="connsiteY12" fmla="*/ 105255 h 256558"/>
              <a:gd name="connsiteX13" fmla="*/ 940714 w 2190613"/>
              <a:gd name="connsiteY13" fmla="*/ 98676 h 256558"/>
              <a:gd name="connsiteX14" fmla="*/ 1026233 w 2190613"/>
              <a:gd name="connsiteY14" fmla="*/ 72363 h 256558"/>
              <a:gd name="connsiteX15" fmla="*/ 1065704 w 2190613"/>
              <a:gd name="connsiteY15" fmla="*/ 46049 h 256558"/>
              <a:gd name="connsiteX16" fmla="*/ 1072282 w 2190613"/>
              <a:gd name="connsiteY16" fmla="*/ 39470 h 256558"/>
              <a:gd name="connsiteX17" fmla="*/ 1118331 w 2190613"/>
              <a:gd name="connsiteY17" fmla="*/ 19735 h 256558"/>
              <a:gd name="connsiteX18" fmla="*/ 1217007 w 2190613"/>
              <a:gd name="connsiteY18" fmla="*/ 78941 h 256558"/>
              <a:gd name="connsiteX19" fmla="*/ 1289370 w 2190613"/>
              <a:gd name="connsiteY19" fmla="*/ 92098 h 256558"/>
              <a:gd name="connsiteX20" fmla="*/ 1361732 w 2190613"/>
              <a:gd name="connsiteY20" fmla="*/ 78941 h 256558"/>
              <a:gd name="connsiteX21" fmla="*/ 1427517 w 2190613"/>
              <a:gd name="connsiteY21" fmla="*/ 46049 h 256558"/>
              <a:gd name="connsiteX22" fmla="*/ 1473565 w 2190613"/>
              <a:gd name="connsiteY22" fmla="*/ 13157 h 256558"/>
              <a:gd name="connsiteX23" fmla="*/ 1552506 w 2190613"/>
              <a:gd name="connsiteY23" fmla="*/ 65784 h 256558"/>
              <a:gd name="connsiteX24" fmla="*/ 1605134 w 2190613"/>
              <a:gd name="connsiteY24" fmla="*/ 85519 h 256558"/>
              <a:gd name="connsiteX25" fmla="*/ 1664340 w 2190613"/>
              <a:gd name="connsiteY25" fmla="*/ 98676 h 256558"/>
              <a:gd name="connsiteX26" fmla="*/ 1664340 w 2190613"/>
              <a:gd name="connsiteY26" fmla="*/ 98676 h 256558"/>
              <a:gd name="connsiteX27" fmla="*/ 1795908 w 2190613"/>
              <a:gd name="connsiteY27" fmla="*/ 59206 h 256558"/>
              <a:gd name="connsiteX28" fmla="*/ 1841957 w 2190613"/>
              <a:gd name="connsiteY28" fmla="*/ 19735 h 256558"/>
              <a:gd name="connsiteX29" fmla="*/ 1914319 w 2190613"/>
              <a:gd name="connsiteY29" fmla="*/ 72363 h 256558"/>
              <a:gd name="connsiteX30" fmla="*/ 2006417 w 2190613"/>
              <a:gd name="connsiteY30" fmla="*/ 85519 h 256558"/>
              <a:gd name="connsiteX31" fmla="*/ 2072201 w 2190613"/>
              <a:gd name="connsiteY31" fmla="*/ 65784 h 256558"/>
              <a:gd name="connsiteX32" fmla="*/ 2151142 w 2190613"/>
              <a:gd name="connsiteY32" fmla="*/ 32892 h 256558"/>
              <a:gd name="connsiteX33" fmla="*/ 2184035 w 2190613"/>
              <a:gd name="connsiteY33" fmla="*/ 0 h 256558"/>
              <a:gd name="connsiteX34" fmla="*/ 2190613 w 2190613"/>
              <a:gd name="connsiteY34" fmla="*/ 256558 h 256558"/>
              <a:gd name="connsiteX35" fmla="*/ 0 w 2190613"/>
              <a:gd name="connsiteY35" fmla="*/ 256558 h 256558"/>
              <a:gd name="connsiteX36" fmla="*/ 0 w 2190613"/>
              <a:gd name="connsiteY36" fmla="*/ 26314 h 256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190613" h="256558">
                <a:moveTo>
                  <a:pt x="0" y="26314"/>
                </a:moveTo>
                <a:lnTo>
                  <a:pt x="59206" y="59206"/>
                </a:lnTo>
                <a:lnTo>
                  <a:pt x="124990" y="78941"/>
                </a:lnTo>
                <a:lnTo>
                  <a:pt x="217088" y="85519"/>
                </a:lnTo>
                <a:lnTo>
                  <a:pt x="302607" y="78941"/>
                </a:lnTo>
                <a:lnTo>
                  <a:pt x="381548" y="32892"/>
                </a:lnTo>
                <a:lnTo>
                  <a:pt x="440754" y="92098"/>
                </a:lnTo>
                <a:lnTo>
                  <a:pt x="526273" y="105255"/>
                </a:lnTo>
                <a:lnTo>
                  <a:pt x="638106" y="85519"/>
                </a:lnTo>
                <a:lnTo>
                  <a:pt x="670999" y="52627"/>
                </a:lnTo>
                <a:lnTo>
                  <a:pt x="710469" y="19735"/>
                </a:lnTo>
                <a:lnTo>
                  <a:pt x="802567" y="78941"/>
                </a:lnTo>
                <a:lnTo>
                  <a:pt x="855194" y="105255"/>
                </a:lnTo>
                <a:lnTo>
                  <a:pt x="940714" y="98676"/>
                </a:lnTo>
                <a:lnTo>
                  <a:pt x="1026233" y="72363"/>
                </a:lnTo>
                <a:lnTo>
                  <a:pt x="1065704" y="46049"/>
                </a:lnTo>
                <a:lnTo>
                  <a:pt x="1072282" y="39470"/>
                </a:lnTo>
                <a:lnTo>
                  <a:pt x="1118331" y="19735"/>
                </a:lnTo>
                <a:lnTo>
                  <a:pt x="1217007" y="78941"/>
                </a:lnTo>
                <a:lnTo>
                  <a:pt x="1289370" y="92098"/>
                </a:lnTo>
                <a:lnTo>
                  <a:pt x="1361732" y="78941"/>
                </a:lnTo>
                <a:lnTo>
                  <a:pt x="1427517" y="46049"/>
                </a:lnTo>
                <a:lnTo>
                  <a:pt x="1473565" y="13157"/>
                </a:lnTo>
                <a:lnTo>
                  <a:pt x="1552506" y="65784"/>
                </a:lnTo>
                <a:lnTo>
                  <a:pt x="1605134" y="85519"/>
                </a:lnTo>
                <a:lnTo>
                  <a:pt x="1664340" y="98676"/>
                </a:lnTo>
                <a:lnTo>
                  <a:pt x="1664340" y="98676"/>
                </a:lnTo>
                <a:lnTo>
                  <a:pt x="1795908" y="59206"/>
                </a:lnTo>
                <a:lnTo>
                  <a:pt x="1841957" y="19735"/>
                </a:lnTo>
                <a:lnTo>
                  <a:pt x="1914319" y="72363"/>
                </a:lnTo>
                <a:lnTo>
                  <a:pt x="2006417" y="85519"/>
                </a:lnTo>
                <a:lnTo>
                  <a:pt x="2072201" y="65784"/>
                </a:lnTo>
                <a:lnTo>
                  <a:pt x="2151142" y="32892"/>
                </a:lnTo>
                <a:lnTo>
                  <a:pt x="2184035" y="0"/>
                </a:lnTo>
                <a:lnTo>
                  <a:pt x="2190613" y="256558"/>
                </a:lnTo>
                <a:lnTo>
                  <a:pt x="0" y="256558"/>
                </a:lnTo>
                <a:lnTo>
                  <a:pt x="0" y="26314"/>
                </a:lnTo>
                <a:close/>
              </a:path>
            </a:pathLst>
          </a:cu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573EE4E9-87DF-687F-13F8-541CFB563911}"/>
              </a:ext>
            </a:extLst>
          </p:cNvPr>
          <p:cNvSpPr/>
          <p:nvPr/>
        </p:nvSpPr>
        <p:spPr>
          <a:xfrm rot="20884359">
            <a:off x="8336373" y="4909782"/>
            <a:ext cx="354967" cy="453445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9DE75BE9-20F9-EA77-C4A1-F64EC541E8F6}"/>
              </a:ext>
            </a:extLst>
          </p:cNvPr>
          <p:cNvSpPr/>
          <p:nvPr/>
        </p:nvSpPr>
        <p:spPr>
          <a:xfrm rot="13090487">
            <a:off x="6649078" y="3088340"/>
            <a:ext cx="368392" cy="436133"/>
          </a:xfrm>
          <a:prstGeom prst="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532A6EE-C0D8-2C53-6F21-7CB8DB76EBC0}"/>
              </a:ext>
            </a:extLst>
          </p:cNvPr>
          <p:cNvGrpSpPr/>
          <p:nvPr/>
        </p:nvGrpSpPr>
        <p:grpSpPr>
          <a:xfrm rot="1323749">
            <a:off x="2826010" y="3358482"/>
            <a:ext cx="438332" cy="122999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5BF2D54-D75F-5748-BC4A-E2010BF6E6CB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34" name="Flowchart: Manual Operation 33">
              <a:extLst>
                <a:ext uri="{FF2B5EF4-FFF2-40B4-BE49-F238E27FC236}">
                  <a16:creationId xmlns:a16="http://schemas.microsoft.com/office/drawing/2014/main" id="{D02B7005-5A50-106C-1878-A4A46E92DAFE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269E663-8430-1603-B5BB-47CA849022CD}"/>
              </a:ext>
            </a:extLst>
          </p:cNvPr>
          <p:cNvSpPr/>
          <p:nvPr/>
        </p:nvSpPr>
        <p:spPr>
          <a:xfrm>
            <a:off x="1966146" y="659582"/>
            <a:ext cx="10499154" cy="5789007"/>
          </a:xfrm>
          <a:custGeom>
            <a:avLst/>
            <a:gdLst>
              <a:gd name="connsiteX0" fmla="*/ 0 w 10499154"/>
              <a:gd name="connsiteY0" fmla="*/ 0 h 5789007"/>
              <a:gd name="connsiteX1" fmla="*/ 10499154 w 10499154"/>
              <a:gd name="connsiteY1" fmla="*/ 0 h 5789007"/>
              <a:gd name="connsiteX2" fmla="*/ 10499154 w 10499154"/>
              <a:gd name="connsiteY2" fmla="*/ 5789007 h 5789007"/>
              <a:gd name="connsiteX3" fmla="*/ 9795264 w 10499154"/>
              <a:gd name="connsiteY3" fmla="*/ 5789007 h 5789007"/>
              <a:gd name="connsiteX4" fmla="*/ 9722901 w 10499154"/>
              <a:gd name="connsiteY4" fmla="*/ 5657439 h 5789007"/>
              <a:gd name="connsiteX5" fmla="*/ 9611068 w 10499154"/>
              <a:gd name="connsiteY5" fmla="*/ 5486400 h 5789007"/>
              <a:gd name="connsiteX6" fmla="*/ 9446608 w 10499154"/>
              <a:gd name="connsiteY6" fmla="*/ 5341675 h 5789007"/>
              <a:gd name="connsiteX7" fmla="*/ 9104530 w 10499154"/>
              <a:gd name="connsiteY7" fmla="*/ 5137744 h 5789007"/>
              <a:gd name="connsiteX8" fmla="*/ 8670354 w 10499154"/>
              <a:gd name="connsiteY8" fmla="*/ 4993019 h 5789007"/>
              <a:gd name="connsiteX9" fmla="*/ 8242757 w 10499154"/>
              <a:gd name="connsiteY9" fmla="*/ 4775931 h 5789007"/>
              <a:gd name="connsiteX10" fmla="*/ 7749376 w 10499154"/>
              <a:gd name="connsiteY10" fmla="*/ 4624628 h 5789007"/>
              <a:gd name="connsiteX11" fmla="*/ 7657278 w 10499154"/>
              <a:gd name="connsiteY11" fmla="*/ 4440432 h 5789007"/>
              <a:gd name="connsiteX12" fmla="*/ 7525710 w 10499154"/>
              <a:gd name="connsiteY12" fmla="*/ 4243079 h 5789007"/>
              <a:gd name="connsiteX13" fmla="*/ 7302044 w 10499154"/>
              <a:gd name="connsiteY13" fmla="*/ 3993100 h 5789007"/>
              <a:gd name="connsiteX14" fmla="*/ 7019172 w 10499154"/>
              <a:gd name="connsiteY14" fmla="*/ 3769433 h 5789007"/>
              <a:gd name="connsiteX15" fmla="*/ 6532369 w 10499154"/>
              <a:gd name="connsiteY15" fmla="*/ 3532610 h 5789007"/>
              <a:gd name="connsiteX16" fmla="*/ 6131085 w 10499154"/>
              <a:gd name="connsiteY16" fmla="*/ 3289209 h 5789007"/>
              <a:gd name="connsiteX17" fmla="*/ 5539028 w 10499154"/>
              <a:gd name="connsiteY17" fmla="*/ 2828720 h 5789007"/>
              <a:gd name="connsiteX18" fmla="*/ 4914078 w 10499154"/>
              <a:gd name="connsiteY18" fmla="*/ 2473485 h 5789007"/>
              <a:gd name="connsiteX19" fmla="*/ 4539108 w 10499154"/>
              <a:gd name="connsiteY19" fmla="*/ 2012996 h 5789007"/>
              <a:gd name="connsiteX20" fmla="*/ 4150982 w 10499154"/>
              <a:gd name="connsiteY20" fmla="*/ 1473566 h 5789007"/>
              <a:gd name="connsiteX21" fmla="*/ 3519454 w 10499154"/>
              <a:gd name="connsiteY21" fmla="*/ 980184 h 5789007"/>
              <a:gd name="connsiteX22" fmla="*/ 2466907 w 10499154"/>
              <a:gd name="connsiteY22" fmla="*/ 697313 h 5789007"/>
              <a:gd name="connsiteX23" fmla="*/ 1289370 w 10499154"/>
              <a:gd name="connsiteY23" fmla="*/ 605215 h 5789007"/>
              <a:gd name="connsiteX24" fmla="*/ 6579 w 10499154"/>
              <a:gd name="connsiteY24" fmla="*/ 519695 h 5789007"/>
              <a:gd name="connsiteX25" fmla="*/ 0 w 10499154"/>
              <a:gd name="connsiteY25" fmla="*/ 0 h 5789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10499154" h="5789007">
                <a:moveTo>
                  <a:pt x="0" y="0"/>
                </a:moveTo>
                <a:lnTo>
                  <a:pt x="10499154" y="0"/>
                </a:lnTo>
                <a:lnTo>
                  <a:pt x="10499154" y="5789007"/>
                </a:lnTo>
                <a:lnTo>
                  <a:pt x="9795264" y="5789007"/>
                </a:lnTo>
                <a:lnTo>
                  <a:pt x="9722901" y="5657439"/>
                </a:lnTo>
                <a:lnTo>
                  <a:pt x="9611068" y="5486400"/>
                </a:lnTo>
                <a:lnTo>
                  <a:pt x="9446608" y="5341675"/>
                </a:lnTo>
                <a:lnTo>
                  <a:pt x="9104530" y="5137744"/>
                </a:lnTo>
                <a:lnTo>
                  <a:pt x="8670354" y="4993019"/>
                </a:lnTo>
                <a:lnTo>
                  <a:pt x="8242757" y="4775931"/>
                </a:lnTo>
                <a:lnTo>
                  <a:pt x="7749376" y="4624628"/>
                </a:lnTo>
                <a:lnTo>
                  <a:pt x="7657278" y="4440432"/>
                </a:lnTo>
                <a:lnTo>
                  <a:pt x="7525710" y="4243079"/>
                </a:lnTo>
                <a:lnTo>
                  <a:pt x="7302044" y="3993100"/>
                </a:lnTo>
                <a:lnTo>
                  <a:pt x="7019172" y="3769433"/>
                </a:lnTo>
                <a:lnTo>
                  <a:pt x="6532369" y="3532610"/>
                </a:lnTo>
                <a:lnTo>
                  <a:pt x="6131085" y="3289209"/>
                </a:lnTo>
                <a:lnTo>
                  <a:pt x="5539028" y="2828720"/>
                </a:lnTo>
                <a:lnTo>
                  <a:pt x="4914078" y="2473485"/>
                </a:lnTo>
                <a:lnTo>
                  <a:pt x="4539108" y="2012996"/>
                </a:lnTo>
                <a:lnTo>
                  <a:pt x="4150982" y="1473566"/>
                </a:lnTo>
                <a:lnTo>
                  <a:pt x="3519454" y="980184"/>
                </a:lnTo>
                <a:lnTo>
                  <a:pt x="2466907" y="697313"/>
                </a:lnTo>
                <a:lnTo>
                  <a:pt x="1289370" y="605215"/>
                </a:lnTo>
                <a:lnTo>
                  <a:pt x="6579" y="519695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9E9EE33-5859-02F0-A916-4DD99843BFE5}"/>
              </a:ext>
            </a:extLst>
          </p:cNvPr>
          <p:cNvGrpSpPr/>
          <p:nvPr/>
        </p:nvGrpSpPr>
        <p:grpSpPr>
          <a:xfrm rot="846442">
            <a:off x="8114971" y="4761327"/>
            <a:ext cx="438332" cy="127993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B87FFE64-43B1-5788-35F2-F173A7A128B2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40" name="Flowchart: Manual Operation 39">
              <a:extLst>
                <a:ext uri="{FF2B5EF4-FFF2-40B4-BE49-F238E27FC236}">
                  <a16:creationId xmlns:a16="http://schemas.microsoft.com/office/drawing/2014/main" id="{BB99654E-2C1F-1F39-CB81-5AC0C69E074C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34972CE-B174-948C-CE3B-7D2635492029}"/>
              </a:ext>
            </a:extLst>
          </p:cNvPr>
          <p:cNvGrpSpPr/>
          <p:nvPr/>
        </p:nvGrpSpPr>
        <p:grpSpPr>
          <a:xfrm rot="216018" flipH="1">
            <a:off x="9812318" y="5913803"/>
            <a:ext cx="438332" cy="127993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08E5A82A-F43D-D1F3-A79B-D78C003555D5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46" name="Flowchart: Manual Operation 45">
              <a:extLst>
                <a:ext uri="{FF2B5EF4-FFF2-40B4-BE49-F238E27FC236}">
                  <a16:creationId xmlns:a16="http://schemas.microsoft.com/office/drawing/2014/main" id="{BBAECB51-C548-0AF9-8CD4-D9819B3EDA12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DC482B8A-A261-FCAA-52BF-38124D003DA0}"/>
              </a:ext>
            </a:extLst>
          </p:cNvPr>
          <p:cNvSpPr/>
          <p:nvPr/>
        </p:nvSpPr>
        <p:spPr>
          <a:xfrm>
            <a:off x="7821400" y="5347133"/>
            <a:ext cx="4370600" cy="1144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21B1AF49-81AC-3D05-E9B6-C4EFF5CB23A6}"/>
              </a:ext>
            </a:extLst>
          </p:cNvPr>
          <p:cNvSpPr/>
          <p:nvPr/>
        </p:nvSpPr>
        <p:spPr>
          <a:xfrm>
            <a:off x="-21434" y="5216695"/>
            <a:ext cx="12531883" cy="460489"/>
          </a:xfrm>
          <a:custGeom>
            <a:avLst/>
            <a:gdLst>
              <a:gd name="connsiteX0" fmla="*/ 0 w 10341272"/>
              <a:gd name="connsiteY0" fmla="*/ 118411 h 460489"/>
              <a:gd name="connsiteX1" fmla="*/ 486803 w 10341272"/>
              <a:gd name="connsiteY1" fmla="*/ 46049 h 460489"/>
              <a:gd name="connsiteX2" fmla="*/ 815723 w 10341272"/>
              <a:gd name="connsiteY2" fmla="*/ 111833 h 460489"/>
              <a:gd name="connsiteX3" fmla="*/ 1170958 w 10341272"/>
              <a:gd name="connsiteY3" fmla="*/ 39470 h 460489"/>
              <a:gd name="connsiteX4" fmla="*/ 1565663 w 10341272"/>
              <a:gd name="connsiteY4" fmla="*/ 19735 h 460489"/>
              <a:gd name="connsiteX5" fmla="*/ 1815643 w 10341272"/>
              <a:gd name="connsiteY5" fmla="*/ 98676 h 460489"/>
              <a:gd name="connsiteX6" fmla="*/ 2295867 w 10341272"/>
              <a:gd name="connsiteY6" fmla="*/ 59205 h 460489"/>
              <a:gd name="connsiteX7" fmla="*/ 2355073 w 10341272"/>
              <a:gd name="connsiteY7" fmla="*/ 65784 h 460489"/>
              <a:gd name="connsiteX8" fmla="*/ 2657680 w 10341272"/>
              <a:gd name="connsiteY8" fmla="*/ 177617 h 460489"/>
              <a:gd name="connsiteX9" fmla="*/ 2743200 w 10341272"/>
              <a:gd name="connsiteY9" fmla="*/ 203931 h 460489"/>
              <a:gd name="connsiteX10" fmla="*/ 3210267 w 10341272"/>
              <a:gd name="connsiteY10" fmla="*/ 124990 h 460489"/>
              <a:gd name="connsiteX11" fmla="*/ 4216765 w 10341272"/>
              <a:gd name="connsiteY11" fmla="*/ 0 h 460489"/>
              <a:gd name="connsiteX12" fmla="*/ 4374647 w 10341272"/>
              <a:gd name="connsiteY12" fmla="*/ 98676 h 460489"/>
              <a:gd name="connsiteX13" fmla="*/ 4493059 w 10341272"/>
              <a:gd name="connsiteY13" fmla="*/ 92097 h 460489"/>
              <a:gd name="connsiteX14" fmla="*/ 4736460 w 10341272"/>
              <a:gd name="connsiteY14" fmla="*/ 72362 h 460489"/>
              <a:gd name="connsiteX15" fmla="*/ 4769352 w 10341272"/>
              <a:gd name="connsiteY15" fmla="*/ 65784 h 460489"/>
              <a:gd name="connsiteX16" fmla="*/ 5282469 w 10341272"/>
              <a:gd name="connsiteY16" fmla="*/ 65784 h 460489"/>
              <a:gd name="connsiteX17" fmla="*/ 5552184 w 10341272"/>
              <a:gd name="connsiteY17" fmla="*/ 13156 h 460489"/>
              <a:gd name="connsiteX18" fmla="*/ 5907418 w 10341272"/>
              <a:gd name="connsiteY18" fmla="*/ 32892 h 460489"/>
              <a:gd name="connsiteX19" fmla="*/ 6479741 w 10341272"/>
              <a:gd name="connsiteY19" fmla="*/ 85519 h 460489"/>
              <a:gd name="connsiteX20" fmla="*/ 6881024 w 10341272"/>
              <a:gd name="connsiteY20" fmla="*/ 26313 h 460489"/>
              <a:gd name="connsiteX21" fmla="*/ 7117847 w 10341272"/>
              <a:gd name="connsiteY21" fmla="*/ 92097 h 460489"/>
              <a:gd name="connsiteX22" fmla="*/ 7637542 w 10341272"/>
              <a:gd name="connsiteY22" fmla="*/ 59205 h 460489"/>
              <a:gd name="connsiteX23" fmla="*/ 7854630 w 10341272"/>
              <a:gd name="connsiteY23" fmla="*/ 78941 h 460489"/>
              <a:gd name="connsiteX24" fmla="*/ 7913836 w 10341272"/>
              <a:gd name="connsiteY24" fmla="*/ 92097 h 460489"/>
              <a:gd name="connsiteX25" fmla="*/ 8130923 w 10341272"/>
              <a:gd name="connsiteY25" fmla="*/ 32892 h 460489"/>
              <a:gd name="connsiteX26" fmla="*/ 8453266 w 10341272"/>
              <a:gd name="connsiteY26" fmla="*/ 26313 h 460489"/>
              <a:gd name="connsiteX27" fmla="*/ 8657197 w 10341272"/>
              <a:gd name="connsiteY27" fmla="*/ 78941 h 460489"/>
              <a:gd name="connsiteX28" fmla="*/ 8972961 w 10341272"/>
              <a:gd name="connsiteY28" fmla="*/ 39470 h 460489"/>
              <a:gd name="connsiteX29" fmla="*/ 9255833 w 10341272"/>
              <a:gd name="connsiteY29" fmla="*/ 39470 h 460489"/>
              <a:gd name="connsiteX30" fmla="*/ 9518969 w 10341272"/>
              <a:gd name="connsiteY30" fmla="*/ 46049 h 460489"/>
              <a:gd name="connsiteX31" fmla="*/ 10018929 w 10341272"/>
              <a:gd name="connsiteY31" fmla="*/ 131568 h 460489"/>
              <a:gd name="connsiteX32" fmla="*/ 10334693 w 10341272"/>
              <a:gd name="connsiteY32" fmla="*/ 203931 h 460489"/>
              <a:gd name="connsiteX33" fmla="*/ 10341272 w 10341272"/>
              <a:gd name="connsiteY33" fmla="*/ 460489 h 460489"/>
              <a:gd name="connsiteX34" fmla="*/ 0 w 10341272"/>
              <a:gd name="connsiteY34" fmla="*/ 460489 h 460489"/>
              <a:gd name="connsiteX35" fmla="*/ 0 w 10341272"/>
              <a:gd name="connsiteY35" fmla="*/ 118411 h 460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341272" h="460489">
                <a:moveTo>
                  <a:pt x="0" y="118411"/>
                </a:moveTo>
                <a:lnTo>
                  <a:pt x="486803" y="46049"/>
                </a:lnTo>
                <a:lnTo>
                  <a:pt x="815723" y="111833"/>
                </a:lnTo>
                <a:lnTo>
                  <a:pt x="1170958" y="39470"/>
                </a:lnTo>
                <a:lnTo>
                  <a:pt x="1565663" y="19735"/>
                </a:lnTo>
                <a:lnTo>
                  <a:pt x="1815643" y="98676"/>
                </a:lnTo>
                <a:lnTo>
                  <a:pt x="2295867" y="59205"/>
                </a:lnTo>
                <a:lnTo>
                  <a:pt x="2355073" y="65784"/>
                </a:lnTo>
                <a:lnTo>
                  <a:pt x="2657680" y="177617"/>
                </a:lnTo>
                <a:cubicBezTo>
                  <a:pt x="2720777" y="201278"/>
                  <a:pt x="2691936" y="193677"/>
                  <a:pt x="2743200" y="203931"/>
                </a:cubicBezTo>
                <a:lnTo>
                  <a:pt x="3210267" y="124990"/>
                </a:lnTo>
                <a:lnTo>
                  <a:pt x="4216765" y="0"/>
                </a:lnTo>
                <a:lnTo>
                  <a:pt x="4374647" y="98676"/>
                </a:lnTo>
                <a:lnTo>
                  <a:pt x="4493059" y="92097"/>
                </a:lnTo>
                <a:lnTo>
                  <a:pt x="4736460" y="72362"/>
                </a:lnTo>
                <a:lnTo>
                  <a:pt x="4769352" y="65784"/>
                </a:lnTo>
                <a:lnTo>
                  <a:pt x="5282469" y="65784"/>
                </a:lnTo>
                <a:lnTo>
                  <a:pt x="5552184" y="13156"/>
                </a:lnTo>
                <a:lnTo>
                  <a:pt x="5907418" y="32892"/>
                </a:lnTo>
                <a:lnTo>
                  <a:pt x="6479741" y="85519"/>
                </a:lnTo>
                <a:lnTo>
                  <a:pt x="6881024" y="26313"/>
                </a:lnTo>
                <a:lnTo>
                  <a:pt x="7117847" y="92097"/>
                </a:lnTo>
                <a:lnTo>
                  <a:pt x="7637542" y="59205"/>
                </a:lnTo>
                <a:lnTo>
                  <a:pt x="7854630" y="78941"/>
                </a:lnTo>
                <a:lnTo>
                  <a:pt x="7913836" y="92097"/>
                </a:lnTo>
                <a:lnTo>
                  <a:pt x="8130923" y="32892"/>
                </a:lnTo>
                <a:cubicBezTo>
                  <a:pt x="8317207" y="22542"/>
                  <a:pt x="8209803" y="26313"/>
                  <a:pt x="8453266" y="26313"/>
                </a:cubicBezTo>
                <a:lnTo>
                  <a:pt x="8657197" y="78941"/>
                </a:lnTo>
                <a:lnTo>
                  <a:pt x="8972961" y="39470"/>
                </a:lnTo>
                <a:lnTo>
                  <a:pt x="9255833" y="39470"/>
                </a:lnTo>
                <a:lnTo>
                  <a:pt x="9518969" y="46049"/>
                </a:lnTo>
                <a:lnTo>
                  <a:pt x="10018929" y="131568"/>
                </a:lnTo>
                <a:lnTo>
                  <a:pt x="10334693" y="203931"/>
                </a:lnTo>
                <a:lnTo>
                  <a:pt x="10341272" y="460489"/>
                </a:lnTo>
                <a:lnTo>
                  <a:pt x="0" y="460489"/>
                </a:lnTo>
                <a:lnTo>
                  <a:pt x="0" y="118411"/>
                </a:lnTo>
                <a:close/>
              </a:path>
            </a:pathLst>
          </a:custGeom>
          <a:solidFill>
            <a:srgbClr val="BB8D4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BF3791C-6079-D616-FC74-567B828E006D}"/>
              </a:ext>
            </a:extLst>
          </p:cNvPr>
          <p:cNvCxnSpPr>
            <a:cxnSpLocks/>
          </p:cNvCxnSpPr>
          <p:nvPr/>
        </p:nvCxnSpPr>
        <p:spPr>
          <a:xfrm flipH="1">
            <a:off x="6747741" y="4793680"/>
            <a:ext cx="1213374" cy="16498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075ACD9-CC69-2880-C1F3-9128835D5D30}"/>
              </a:ext>
            </a:extLst>
          </p:cNvPr>
          <p:cNvCxnSpPr>
            <a:cxnSpLocks/>
          </p:cNvCxnSpPr>
          <p:nvPr/>
        </p:nvCxnSpPr>
        <p:spPr>
          <a:xfrm flipH="1" flipV="1">
            <a:off x="7746514" y="4201213"/>
            <a:ext cx="359468" cy="4583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4" name="Group 93">
            <a:extLst>
              <a:ext uri="{FF2B5EF4-FFF2-40B4-BE49-F238E27FC236}">
                <a16:creationId xmlns:a16="http://schemas.microsoft.com/office/drawing/2014/main" id="{885497BC-8F33-1AE9-BE08-43B6998F3F9E}"/>
              </a:ext>
            </a:extLst>
          </p:cNvPr>
          <p:cNvGrpSpPr/>
          <p:nvPr/>
        </p:nvGrpSpPr>
        <p:grpSpPr>
          <a:xfrm rot="10280348" flipH="1">
            <a:off x="2797439" y="1522986"/>
            <a:ext cx="438332" cy="127993"/>
            <a:chOff x="230245" y="144724"/>
            <a:chExt cx="1644604" cy="480226"/>
          </a:xfrm>
          <a:solidFill>
            <a:schemeClr val="bg2">
              <a:lumMod val="50000"/>
            </a:schemeClr>
          </a:solidFill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779A49AE-C884-37D5-32F0-1CDED5666248}"/>
                </a:ext>
              </a:extLst>
            </p:cNvPr>
            <p:cNvSpPr/>
            <p:nvPr/>
          </p:nvSpPr>
          <p:spPr>
            <a:xfrm>
              <a:off x="335499" y="167750"/>
              <a:ext cx="1539350" cy="434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96" name="Flowchart: Manual Operation 95">
              <a:extLst>
                <a:ext uri="{FF2B5EF4-FFF2-40B4-BE49-F238E27FC236}">
                  <a16:creationId xmlns:a16="http://schemas.microsoft.com/office/drawing/2014/main" id="{467D5977-062D-117F-DB64-A7B57E18DADA}"/>
                </a:ext>
              </a:extLst>
            </p:cNvPr>
            <p:cNvSpPr/>
            <p:nvPr/>
          </p:nvSpPr>
          <p:spPr>
            <a:xfrm rot="5400000">
              <a:off x="85519" y="289450"/>
              <a:ext cx="480226" cy="190774"/>
            </a:xfrm>
            <a:prstGeom prst="flowChartManualOperati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1794CC36-1FDE-55A9-759F-704EFEACD436}"/>
              </a:ext>
            </a:extLst>
          </p:cNvPr>
          <p:cNvCxnSpPr>
            <a:cxnSpLocks/>
          </p:cNvCxnSpPr>
          <p:nvPr/>
        </p:nvCxnSpPr>
        <p:spPr>
          <a:xfrm flipH="1" flipV="1">
            <a:off x="3008126" y="1750695"/>
            <a:ext cx="232705" cy="9411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AA498EE4-2999-732E-3C03-5659EC7F04B9}"/>
              </a:ext>
            </a:extLst>
          </p:cNvPr>
          <p:cNvGrpSpPr/>
          <p:nvPr/>
        </p:nvGrpSpPr>
        <p:grpSpPr>
          <a:xfrm>
            <a:off x="1785949" y="2099984"/>
            <a:ext cx="5969914" cy="2989215"/>
            <a:chOff x="1785949" y="2099984"/>
            <a:chExt cx="5969914" cy="2989215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8FA6FC8E-2F20-52D0-0CCC-2111953A077C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E28FC55-400B-3C5C-4C00-D78CB8073F5C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9744215D-8BE9-7AFE-6EC4-8A8D819A075D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17" name="Flowchart: Manual Operation 16">
                  <a:extLst>
                    <a:ext uri="{FF2B5EF4-FFF2-40B4-BE49-F238E27FC236}">
                      <a16:creationId xmlns:a16="http://schemas.microsoft.com/office/drawing/2014/main" id="{07FAA344-C6D9-5E0F-D913-129DD6558CD7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2256ED9D-63AC-8CE6-CE6D-B92C0ED47BC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E8306027-AA5E-6236-1AAE-735EA8BC75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6B8D294E-9B0D-762E-3244-7116B26285C6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6" name="Oval 35">
                <a:extLst>
                  <a:ext uri="{FF2B5EF4-FFF2-40B4-BE49-F238E27FC236}">
                    <a16:creationId xmlns:a16="http://schemas.microsoft.com/office/drawing/2014/main" id="{5E9821D9-EF69-2460-B063-780D7EB54CC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7" name="Flowchart: Manual Operation 36">
                <a:extLst>
                  <a:ext uri="{FF2B5EF4-FFF2-40B4-BE49-F238E27FC236}">
                    <a16:creationId xmlns:a16="http://schemas.microsoft.com/office/drawing/2014/main" id="{BFC01008-2D24-34A9-862B-6E62A0F24585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EAC87705-EB09-69F4-FFBA-AEC3AB0DF415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B862B336-DDF2-2DCC-AFC9-A6282577171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3" name="Flowchart: Manual Operation 42">
                <a:extLst>
                  <a:ext uri="{FF2B5EF4-FFF2-40B4-BE49-F238E27FC236}">
                    <a16:creationId xmlns:a16="http://schemas.microsoft.com/office/drawing/2014/main" id="{0F02DA18-FAD9-EAC2-F376-DB14E306BE2B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4E849353-5E6E-0F5F-E1FC-EA4B3B79FB2D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3C4800F9-9B56-F9DB-E87B-39489F6CEA3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61" name="Flowchart: Manual Operation 60">
                <a:extLst>
                  <a:ext uri="{FF2B5EF4-FFF2-40B4-BE49-F238E27FC236}">
                    <a16:creationId xmlns:a16="http://schemas.microsoft.com/office/drawing/2014/main" id="{D10CB7CD-6A36-F00A-E5BF-8C12818283C0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52E3C714-DC95-35CF-A240-33098FADAB76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F192110-8960-870D-CDB9-32BD03125B9B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0" name="Flowchart: Manual Operation 69">
                <a:extLst>
                  <a:ext uri="{FF2B5EF4-FFF2-40B4-BE49-F238E27FC236}">
                    <a16:creationId xmlns:a16="http://schemas.microsoft.com/office/drawing/2014/main" id="{3F110E7A-96F4-3033-BB62-030B31FE60A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4F72F1E8-66FB-03E9-E951-A55112369A1A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825EDEE8-FD70-CC70-EEFE-8547DD6EBEE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3" name="Flowchart: Manual Operation 72">
                <a:extLst>
                  <a:ext uri="{FF2B5EF4-FFF2-40B4-BE49-F238E27FC236}">
                    <a16:creationId xmlns:a16="http://schemas.microsoft.com/office/drawing/2014/main" id="{BB581FC7-7E32-0337-1F1F-370880FF55B1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BC10D69-A562-3C51-E61E-7EAB26CF91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1E9BB06-556F-5363-FC50-B4ABC240279A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F65CE94-5996-1556-E26C-7AA5F226C557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542CAC9-08F7-C9F5-A43E-65A68167B299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95C6E9-5313-9681-E45B-8D5679805A64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5F8B61C6-22FE-3E54-D766-ED900F5A5D98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5A926C40-5311-C9CA-E3F3-4323AB7C99BE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51" name="Flowchart: Manual Operation 50">
                <a:extLst>
                  <a:ext uri="{FF2B5EF4-FFF2-40B4-BE49-F238E27FC236}">
                    <a16:creationId xmlns:a16="http://schemas.microsoft.com/office/drawing/2014/main" id="{08BF67E3-012B-1709-7514-67A6B0E67EC7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47AC923-9C79-0E23-E550-6F44B9EE514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2F4410D-A4EB-262A-B5C8-B7E3E265E1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257C12A8-4551-A55D-B24D-8711A0997BF8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5BC3C820-FC52-8682-4E62-ADF898807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82AB66-EBB7-5A23-7C43-A4B86A2009EC}"/>
              </a:ext>
            </a:extLst>
          </p:cNvPr>
          <p:cNvSpPr/>
          <p:nvPr/>
        </p:nvSpPr>
        <p:spPr>
          <a:xfrm>
            <a:off x="7920265" y="1549061"/>
            <a:ext cx="3811981" cy="94115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ysClr val="windowText" lastClr="000000"/>
                </a:solidFill>
              </a:rPr>
              <a:t>Deploying MRS in hazardous environments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9FD9AA-24B1-4B22-D2EB-F88B67F50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88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B9FFE1A5-D618-5945-8F14-9D5872786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DFCC3383-44B9-F948-9223-A8E49D58BCFA}"/>
              </a:ext>
            </a:extLst>
          </p:cNvPr>
          <p:cNvGrpSpPr/>
          <p:nvPr/>
        </p:nvGrpSpPr>
        <p:grpSpPr>
          <a:xfrm>
            <a:off x="1109015" y="5560512"/>
            <a:ext cx="2165979" cy="704432"/>
            <a:chOff x="6183020" y="2325378"/>
            <a:chExt cx="2165979" cy="704432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3EE074E3-B5EE-358E-5FE0-715ECD1C6DDE}"/>
                </a:ext>
              </a:extLst>
            </p:cNvPr>
            <p:cNvSpPr/>
            <p:nvPr/>
          </p:nvSpPr>
          <p:spPr>
            <a:xfrm>
              <a:off x="6321642" y="2352556"/>
              <a:ext cx="2027357" cy="512465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Mothership</a:t>
              </a:r>
            </a:p>
          </p:txBody>
        </p:sp>
        <p:sp>
          <p:nvSpPr>
            <p:cNvPr id="3" name="Flowchart: Manual Operation 2">
              <a:extLst>
                <a:ext uri="{FF2B5EF4-FFF2-40B4-BE49-F238E27FC236}">
                  <a16:creationId xmlns:a16="http://schemas.microsoft.com/office/drawing/2014/main" id="{CAFE9EE2-D259-1EE1-A5EE-EFBB8ECE2F17}"/>
                </a:ext>
              </a:extLst>
            </p:cNvPr>
            <p:cNvSpPr/>
            <p:nvPr/>
          </p:nvSpPr>
          <p:spPr>
            <a:xfrm rot="5400000">
              <a:off x="6025237" y="2483161"/>
              <a:ext cx="566820" cy="251253"/>
            </a:xfrm>
            <a:prstGeom prst="flowChartManualOperation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710C1FE9-7B16-ADCC-8937-F563E74249A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70173" y="2788674"/>
              <a:ext cx="288192" cy="241136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BE6694E-5923-D22A-59CA-54ED80866015}"/>
                </a:ext>
              </a:extLst>
            </p:cNvPr>
            <p:cNvCxnSpPr>
              <a:cxnSpLocks/>
            </p:cNvCxnSpPr>
            <p:nvPr/>
          </p:nvCxnSpPr>
          <p:spPr>
            <a:xfrm>
              <a:off x="7617447" y="2788674"/>
              <a:ext cx="288192" cy="241136"/>
            </a:xfrm>
            <a:prstGeom prst="line">
              <a:avLst/>
            </a:prstGeom>
            <a:ln w="38100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072AB50-258F-9DB1-A1A5-7D28F07A7F1C}"/>
              </a:ext>
            </a:extLst>
          </p:cNvPr>
          <p:cNvGrpSpPr/>
          <p:nvPr/>
        </p:nvGrpSpPr>
        <p:grpSpPr>
          <a:xfrm>
            <a:off x="3630683" y="1812024"/>
            <a:ext cx="6311776" cy="3998295"/>
            <a:chOff x="3191771" y="1321394"/>
            <a:chExt cx="6311776" cy="3998295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9E4F00E-3093-815B-33E2-72E6D126AA5C}"/>
                </a:ext>
              </a:extLst>
            </p:cNvPr>
            <p:cNvSpPr/>
            <p:nvPr/>
          </p:nvSpPr>
          <p:spPr>
            <a:xfrm>
              <a:off x="8968763" y="1321394"/>
              <a:ext cx="534784" cy="534784"/>
            </a:xfrm>
            <a:prstGeom prst="ellipse">
              <a:avLst/>
            </a:prstGeom>
            <a:solidFill>
              <a:srgbClr val="FF9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30CF33-5CA3-6E51-C38A-8AFDBAA589D6}"/>
                </a:ext>
              </a:extLst>
            </p:cNvPr>
            <p:cNvSpPr/>
            <p:nvPr/>
          </p:nvSpPr>
          <p:spPr>
            <a:xfrm>
              <a:off x="7734323" y="4613234"/>
              <a:ext cx="534784" cy="534784"/>
            </a:xfrm>
            <a:prstGeom prst="ellipse">
              <a:avLst/>
            </a:prstGeom>
            <a:solidFill>
              <a:srgbClr val="FF9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C8E0F9A-B0E3-57D5-2070-C31D4A79083E}"/>
                </a:ext>
              </a:extLst>
            </p:cNvPr>
            <p:cNvGrpSpPr/>
            <p:nvPr/>
          </p:nvGrpSpPr>
          <p:grpSpPr>
            <a:xfrm rot="1323749">
              <a:off x="3191771" y="5196690"/>
              <a:ext cx="438332" cy="122999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46196067-658A-ABFE-7F79-253EF853670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6" name="Flowchart: Manual Operation 15">
                <a:extLst>
                  <a:ext uri="{FF2B5EF4-FFF2-40B4-BE49-F238E27FC236}">
                    <a16:creationId xmlns:a16="http://schemas.microsoft.com/office/drawing/2014/main" id="{ED0A68B2-6227-C137-8BA5-763B85B021A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38AA0DA-1BAF-A729-7A33-2912AF2765B8}"/>
              </a:ext>
            </a:extLst>
          </p:cNvPr>
          <p:cNvGrpSpPr/>
          <p:nvPr/>
        </p:nvGrpSpPr>
        <p:grpSpPr>
          <a:xfrm>
            <a:off x="2082899" y="1129927"/>
            <a:ext cx="3426724" cy="4285196"/>
            <a:chOff x="1632839" y="656930"/>
            <a:chExt cx="3426724" cy="4285196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8A0F7E4-0882-9FC0-9EF7-F66B8A8BE77E}"/>
                </a:ext>
              </a:extLst>
            </p:cNvPr>
            <p:cNvSpPr/>
            <p:nvPr/>
          </p:nvSpPr>
          <p:spPr>
            <a:xfrm>
              <a:off x="2452139" y="656930"/>
              <a:ext cx="534784" cy="534784"/>
            </a:xfrm>
            <a:prstGeom prst="ellipse">
              <a:avLst/>
            </a:prstGeom>
            <a:solidFill>
              <a:srgbClr val="FF9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7D0B6C1-12BE-E6B6-EB78-B010F7859099}"/>
                </a:ext>
              </a:extLst>
            </p:cNvPr>
            <p:cNvSpPr/>
            <p:nvPr/>
          </p:nvSpPr>
          <p:spPr>
            <a:xfrm>
              <a:off x="4524779" y="1952330"/>
              <a:ext cx="534784" cy="534784"/>
            </a:xfrm>
            <a:prstGeom prst="ellipse">
              <a:avLst/>
            </a:prstGeom>
            <a:solidFill>
              <a:srgbClr val="FF9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522C650C-6142-9772-773D-A05BCF492727}"/>
                </a:ext>
              </a:extLst>
            </p:cNvPr>
            <p:cNvSpPr/>
            <p:nvPr/>
          </p:nvSpPr>
          <p:spPr>
            <a:xfrm>
              <a:off x="1632839" y="2219722"/>
              <a:ext cx="534784" cy="534784"/>
            </a:xfrm>
            <a:prstGeom prst="ellipse">
              <a:avLst/>
            </a:prstGeom>
            <a:solidFill>
              <a:srgbClr val="FF9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F7427CC-C94A-E3AD-5567-92D1867924FB}"/>
                </a:ext>
              </a:extLst>
            </p:cNvPr>
            <p:cNvGrpSpPr/>
            <p:nvPr/>
          </p:nvGrpSpPr>
          <p:grpSpPr>
            <a:xfrm rot="19666253">
              <a:off x="2451167" y="4819127"/>
              <a:ext cx="438332" cy="122999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2B50A42-4D25-DDD9-D5E6-70524CED2F3E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19" name="Flowchart: Manual Operation 18">
                <a:extLst>
                  <a:ext uri="{FF2B5EF4-FFF2-40B4-BE49-F238E27FC236}">
                    <a16:creationId xmlns:a16="http://schemas.microsoft.com/office/drawing/2014/main" id="{7E97879D-A863-6F61-D686-F76F8BD2E0E3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45853A5-BF20-4B50-1756-60FF43858527}"/>
              </a:ext>
            </a:extLst>
          </p:cNvPr>
          <p:cNvGrpSpPr/>
          <p:nvPr/>
        </p:nvGrpSpPr>
        <p:grpSpPr>
          <a:xfrm>
            <a:off x="2082899" y="1129927"/>
            <a:ext cx="3426724" cy="4285196"/>
            <a:chOff x="1632839" y="656930"/>
            <a:chExt cx="3426724" cy="4285196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4FC8AA3D-1412-EC6D-FAC8-3F610D6831E0}"/>
                </a:ext>
              </a:extLst>
            </p:cNvPr>
            <p:cNvSpPr/>
            <p:nvPr/>
          </p:nvSpPr>
          <p:spPr>
            <a:xfrm>
              <a:off x="2452139" y="656930"/>
              <a:ext cx="534784" cy="534784"/>
            </a:xfrm>
            <a:prstGeom prst="ellipse">
              <a:avLst/>
            </a:prstGeom>
            <a:solidFill>
              <a:srgbClr val="FF9F9A"/>
            </a:solidFill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1EA242D7-C757-2F0C-D7FF-32F110FEFBBC}"/>
                </a:ext>
              </a:extLst>
            </p:cNvPr>
            <p:cNvSpPr/>
            <p:nvPr/>
          </p:nvSpPr>
          <p:spPr>
            <a:xfrm>
              <a:off x="4524779" y="1952330"/>
              <a:ext cx="534784" cy="534784"/>
            </a:xfrm>
            <a:prstGeom prst="ellipse">
              <a:avLst/>
            </a:prstGeom>
            <a:solidFill>
              <a:srgbClr val="FF9F9A"/>
            </a:solidFill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6B0EC93D-A3CE-6CEE-1CD4-C9F9ACD377A8}"/>
                </a:ext>
              </a:extLst>
            </p:cNvPr>
            <p:cNvSpPr/>
            <p:nvPr/>
          </p:nvSpPr>
          <p:spPr>
            <a:xfrm>
              <a:off x="1632839" y="2219722"/>
              <a:ext cx="534784" cy="534784"/>
            </a:xfrm>
            <a:prstGeom prst="ellipse">
              <a:avLst/>
            </a:prstGeom>
            <a:solidFill>
              <a:srgbClr val="FF9F9A"/>
            </a:solidFill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34FC285-ADBA-20BB-4A65-B413835CC075}"/>
                </a:ext>
              </a:extLst>
            </p:cNvPr>
            <p:cNvGrpSpPr/>
            <p:nvPr/>
          </p:nvGrpSpPr>
          <p:grpSpPr>
            <a:xfrm rot="19666253">
              <a:off x="2451167" y="4819127"/>
              <a:ext cx="438332" cy="122999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A665947D-D4A9-6DA5-E3D5-E4969DB4ECCC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9" name="Flowchart: Manual Operation 38">
                <a:extLst>
                  <a:ext uri="{FF2B5EF4-FFF2-40B4-BE49-F238E27FC236}">
                    <a16:creationId xmlns:a16="http://schemas.microsoft.com/office/drawing/2014/main" id="{2070490D-B061-E414-105E-03DCC9455E2D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8813F0B-621F-D532-9E08-79C218FCAF29}"/>
              </a:ext>
            </a:extLst>
          </p:cNvPr>
          <p:cNvGrpSpPr/>
          <p:nvPr/>
        </p:nvGrpSpPr>
        <p:grpSpPr>
          <a:xfrm>
            <a:off x="3630683" y="1807800"/>
            <a:ext cx="6311776" cy="3998295"/>
            <a:chOff x="3191771" y="1321394"/>
            <a:chExt cx="6311776" cy="3998295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D61C43E7-C2B7-BA04-A7FE-BF7356E47434}"/>
                </a:ext>
              </a:extLst>
            </p:cNvPr>
            <p:cNvSpPr/>
            <p:nvPr/>
          </p:nvSpPr>
          <p:spPr>
            <a:xfrm>
              <a:off x="8968763" y="1321394"/>
              <a:ext cx="534784" cy="534784"/>
            </a:xfrm>
            <a:prstGeom prst="ellipse">
              <a:avLst/>
            </a:prstGeom>
            <a:solidFill>
              <a:srgbClr val="FF9F9A"/>
            </a:solidFill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F42272F-7ADF-1F69-1ABC-FEA25CA9106A}"/>
                </a:ext>
              </a:extLst>
            </p:cNvPr>
            <p:cNvSpPr/>
            <p:nvPr/>
          </p:nvSpPr>
          <p:spPr>
            <a:xfrm>
              <a:off x="7734323" y="4613234"/>
              <a:ext cx="534784" cy="534784"/>
            </a:xfrm>
            <a:prstGeom prst="ellipse">
              <a:avLst/>
            </a:prstGeom>
            <a:solidFill>
              <a:srgbClr val="FF9F9A"/>
            </a:solidFill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/>
                <a:t>T</a:t>
              </a: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13E43CC-C416-CC31-2D1C-A4212FBEE3DD}"/>
                </a:ext>
              </a:extLst>
            </p:cNvPr>
            <p:cNvGrpSpPr/>
            <p:nvPr/>
          </p:nvGrpSpPr>
          <p:grpSpPr>
            <a:xfrm rot="1323749">
              <a:off x="3191771" y="5196690"/>
              <a:ext cx="438332" cy="122999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AB1F5935-C003-59A7-8E67-6A02B3C16159}"/>
                  </a:ext>
                </a:extLst>
              </p:cNvPr>
              <p:cNvSpPr/>
              <p:nvPr/>
            </p:nvSpPr>
            <p:spPr>
              <a:xfrm>
                <a:off x="335499" y="167748"/>
                <a:ext cx="1539350" cy="434174"/>
              </a:xfrm>
              <a:prstGeom prst="ellipse">
                <a:avLst/>
              </a:prstGeom>
              <a:grp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46" name="Flowchart: Manual Operation 45">
                <a:extLst>
                  <a:ext uri="{FF2B5EF4-FFF2-40B4-BE49-F238E27FC236}">
                    <a16:creationId xmlns:a16="http://schemas.microsoft.com/office/drawing/2014/main" id="{E1F2A31B-8264-8FF7-C551-F0F1DD18BD5D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 w="28575"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95DA53C9-92C2-C62B-4F74-A52297FA4D5F}"/>
              </a:ext>
            </a:extLst>
          </p:cNvPr>
          <p:cNvGrpSpPr/>
          <p:nvPr/>
        </p:nvGrpSpPr>
        <p:grpSpPr>
          <a:xfrm>
            <a:off x="2350291" y="1586394"/>
            <a:ext cx="7330670" cy="4246880"/>
            <a:chOff x="1911379" y="1095764"/>
            <a:chExt cx="7330670" cy="4246880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ABAFE69-414E-AF52-E7E6-AB7032080614}"/>
                </a:ext>
              </a:extLst>
            </p:cNvPr>
            <p:cNvGrpSpPr/>
            <p:nvPr/>
          </p:nvGrpSpPr>
          <p:grpSpPr>
            <a:xfrm>
              <a:off x="3535478" y="1779993"/>
              <a:ext cx="5706571" cy="3562651"/>
              <a:chOff x="3535478" y="1779993"/>
              <a:chExt cx="5706571" cy="3562651"/>
            </a:xfrm>
          </p:grpSpPr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748F4673-0755-C454-F8F8-10504B5D291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619949" y="4882758"/>
                <a:ext cx="4120268" cy="459886"/>
              </a:xfrm>
              <a:prstGeom prst="straightConnector1">
                <a:avLst/>
              </a:prstGeom>
              <a:ln w="28575">
                <a:solidFill>
                  <a:srgbClr val="00B050"/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AC38666B-C917-6687-92D8-DA7071994C0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196684" y="1858310"/>
                <a:ext cx="1045365" cy="2835373"/>
              </a:xfrm>
              <a:prstGeom prst="straightConnector1">
                <a:avLst/>
              </a:prstGeom>
              <a:ln w="28575">
                <a:solidFill>
                  <a:srgbClr val="00B050"/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649A209A-FD10-6803-3386-07310C674D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535478" y="1779993"/>
                <a:ext cx="5517496" cy="3407555"/>
              </a:xfrm>
              <a:prstGeom prst="straightConnector1">
                <a:avLst/>
              </a:prstGeom>
              <a:ln w="28575">
                <a:solidFill>
                  <a:srgbClr val="00B050"/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291A0D38-2A70-358A-7ECB-2C8D419063F3}"/>
                </a:ext>
              </a:extLst>
            </p:cNvPr>
            <p:cNvGrpSpPr/>
            <p:nvPr/>
          </p:nvGrpSpPr>
          <p:grpSpPr>
            <a:xfrm>
              <a:off x="1911379" y="1095764"/>
              <a:ext cx="2702865" cy="3650347"/>
              <a:chOff x="1911379" y="1095764"/>
              <a:chExt cx="2702865" cy="3650347"/>
            </a:xfrm>
          </p:grpSpPr>
          <p:cxnSp>
            <p:nvCxnSpPr>
              <p:cNvPr id="54" name="Straight Arrow Connector 53">
                <a:extLst>
                  <a:ext uri="{FF2B5EF4-FFF2-40B4-BE49-F238E27FC236}">
                    <a16:creationId xmlns:a16="http://schemas.microsoft.com/office/drawing/2014/main" id="{8A6B3C6E-29AD-34EF-2174-39EC6A0820CB}"/>
                  </a:ext>
                </a:extLst>
              </p:cNvPr>
              <p:cNvCxnSpPr>
                <a:stCxn id="38" idx="6"/>
                <a:endCxn id="35" idx="3"/>
              </p:cNvCxnSpPr>
              <p:nvPr/>
            </p:nvCxnSpPr>
            <p:spPr>
              <a:xfrm flipV="1">
                <a:off x="2866879" y="2391164"/>
                <a:ext cx="1747365" cy="2354947"/>
              </a:xfrm>
              <a:prstGeom prst="straightConnector1">
                <a:avLst/>
              </a:prstGeom>
              <a:ln w="28575">
                <a:solidFill>
                  <a:schemeClr val="tx2">
                    <a:lumMod val="50000"/>
                    <a:lumOff val="50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55">
                <a:extLst>
                  <a:ext uri="{FF2B5EF4-FFF2-40B4-BE49-F238E27FC236}">
                    <a16:creationId xmlns:a16="http://schemas.microsoft.com/office/drawing/2014/main" id="{ECE39C59-5AF7-9AD3-E04A-231588767611}"/>
                  </a:ext>
                </a:extLst>
              </p:cNvPr>
              <p:cNvCxnSpPr>
                <a:stCxn id="35" idx="1"/>
                <a:endCxn id="34" idx="5"/>
              </p:cNvCxnSpPr>
              <p:nvPr/>
            </p:nvCxnSpPr>
            <p:spPr>
              <a:xfrm flipH="1" flipV="1">
                <a:off x="2919754" y="1095764"/>
                <a:ext cx="1694490" cy="917250"/>
              </a:xfrm>
              <a:prstGeom prst="straightConnector1">
                <a:avLst/>
              </a:prstGeom>
              <a:ln w="28575">
                <a:solidFill>
                  <a:schemeClr val="tx2">
                    <a:lumMod val="50000"/>
                    <a:lumOff val="50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>
                <a:extLst>
                  <a:ext uri="{FF2B5EF4-FFF2-40B4-BE49-F238E27FC236}">
                    <a16:creationId xmlns:a16="http://schemas.microsoft.com/office/drawing/2014/main" id="{998301EA-2A6A-E4DC-0AC1-ACC5FB65DBEB}"/>
                  </a:ext>
                </a:extLst>
              </p:cNvPr>
              <p:cNvCxnSpPr>
                <a:cxnSpLocks/>
                <a:stCxn id="34" idx="3"/>
                <a:endCxn id="36" idx="0"/>
              </p:cNvCxnSpPr>
              <p:nvPr/>
            </p:nvCxnSpPr>
            <p:spPr>
              <a:xfrm flipH="1">
                <a:off x="1911379" y="1095764"/>
                <a:ext cx="630225" cy="1106325"/>
              </a:xfrm>
              <a:prstGeom prst="straightConnector1">
                <a:avLst/>
              </a:prstGeom>
              <a:ln w="28575">
                <a:solidFill>
                  <a:schemeClr val="tx2">
                    <a:lumMod val="50000"/>
                    <a:lumOff val="50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Arrow Connector 59">
                <a:extLst>
                  <a:ext uri="{FF2B5EF4-FFF2-40B4-BE49-F238E27FC236}">
                    <a16:creationId xmlns:a16="http://schemas.microsoft.com/office/drawing/2014/main" id="{B91FE426-6F07-D08C-DA52-32FAEF977C44}"/>
                  </a:ext>
                </a:extLst>
              </p:cNvPr>
              <p:cNvCxnSpPr>
                <a:cxnSpLocks/>
                <a:stCxn id="36" idx="4"/>
              </p:cNvCxnSpPr>
              <p:nvPr/>
            </p:nvCxnSpPr>
            <p:spPr>
              <a:xfrm>
                <a:off x="1911379" y="2736873"/>
                <a:ext cx="612410" cy="2009238"/>
              </a:xfrm>
              <a:prstGeom prst="straightConnector1">
                <a:avLst/>
              </a:prstGeom>
              <a:ln w="28575">
                <a:solidFill>
                  <a:schemeClr val="tx2">
                    <a:lumMod val="50000"/>
                    <a:lumOff val="50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DA930640-0CD9-D8B4-F10B-5F92B4F6507B}"/>
              </a:ext>
            </a:extLst>
          </p:cNvPr>
          <p:cNvGrpSpPr/>
          <p:nvPr/>
        </p:nvGrpSpPr>
        <p:grpSpPr>
          <a:xfrm>
            <a:off x="2198822" y="1596705"/>
            <a:ext cx="6971558" cy="3892611"/>
            <a:chOff x="1759910" y="1106075"/>
            <a:chExt cx="6971558" cy="3892611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0AE1E325-5640-4136-95CA-C0B10888B2F7}"/>
                </a:ext>
              </a:extLst>
            </p:cNvPr>
            <p:cNvSpPr txBox="1"/>
            <p:nvPr/>
          </p:nvSpPr>
          <p:spPr>
            <a:xfrm>
              <a:off x="6129551" y="2896928"/>
              <a:ext cx="5347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2">
                      <a:lumMod val="50000"/>
                    </a:schemeClr>
                  </a:solidFill>
                </a:rPr>
                <a:t>?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A431102E-89D9-B3F9-5572-43FA63A70990}"/>
                </a:ext>
              </a:extLst>
            </p:cNvPr>
            <p:cNvSpPr txBox="1"/>
            <p:nvPr/>
          </p:nvSpPr>
          <p:spPr>
            <a:xfrm>
              <a:off x="6146230" y="4475466"/>
              <a:ext cx="5347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2">
                      <a:lumMod val="50000"/>
                    </a:schemeClr>
                  </a:solidFill>
                </a:rPr>
                <a:t>?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52B638D-D815-1565-EEF6-73111BFAA956}"/>
                </a:ext>
              </a:extLst>
            </p:cNvPr>
            <p:cNvSpPr txBox="1"/>
            <p:nvPr/>
          </p:nvSpPr>
          <p:spPr>
            <a:xfrm>
              <a:off x="8196684" y="3008030"/>
              <a:ext cx="5347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2">
                      <a:lumMod val="50000"/>
                    </a:schemeClr>
                  </a:solidFill>
                </a:rPr>
                <a:t>?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73B9FE8-6EF9-038B-80B7-C92EB278BEF0}"/>
                </a:ext>
              </a:extLst>
            </p:cNvPr>
            <p:cNvSpPr txBox="1"/>
            <p:nvPr/>
          </p:nvSpPr>
          <p:spPr>
            <a:xfrm>
              <a:off x="3634940" y="1106075"/>
              <a:ext cx="5347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2">
                      <a:lumMod val="50000"/>
                    </a:schemeClr>
                  </a:solidFill>
                </a:rPr>
                <a:t>?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1B2FC400-11F0-9F2E-2D92-1D27080F7756}"/>
                </a:ext>
              </a:extLst>
            </p:cNvPr>
            <p:cNvSpPr txBox="1"/>
            <p:nvPr/>
          </p:nvSpPr>
          <p:spPr>
            <a:xfrm>
              <a:off x="1759910" y="1216833"/>
              <a:ext cx="5347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2">
                      <a:lumMod val="50000"/>
                    </a:schemeClr>
                  </a:solidFill>
                </a:rPr>
                <a:t>?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A0B1D291-1062-097F-A109-1AB217D0E08F}"/>
                </a:ext>
              </a:extLst>
            </p:cNvPr>
            <p:cNvSpPr txBox="1"/>
            <p:nvPr/>
          </p:nvSpPr>
          <p:spPr>
            <a:xfrm>
              <a:off x="3423936" y="3008030"/>
              <a:ext cx="5347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2">
                      <a:lumMod val="50000"/>
                    </a:schemeClr>
                  </a:solidFill>
                </a:rPr>
                <a:t>?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2132B301-9825-5647-1965-11C6BE173726}"/>
                </a:ext>
              </a:extLst>
            </p:cNvPr>
            <p:cNvSpPr txBox="1"/>
            <p:nvPr/>
          </p:nvSpPr>
          <p:spPr>
            <a:xfrm>
              <a:off x="2036845" y="3195653"/>
              <a:ext cx="5347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>
                  <a:solidFill>
                    <a:schemeClr val="bg2">
                      <a:lumMod val="50000"/>
                    </a:schemeClr>
                  </a:solidFill>
                </a:rPr>
                <a:t>?</a:t>
              </a:r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D343F34A-6080-1CFF-8C1F-5D9AA45A3C91}"/>
              </a:ext>
            </a:extLst>
          </p:cNvPr>
          <p:cNvSpPr txBox="1"/>
          <p:nvPr/>
        </p:nvSpPr>
        <p:spPr>
          <a:xfrm>
            <a:off x="249706" y="154541"/>
            <a:ext cx="1039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Stochastic Multiagent Orienteering Problem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7C4758C8-03A8-E857-B54A-60B9A42AB6A0}"/>
              </a:ext>
            </a:extLst>
          </p:cNvPr>
          <p:cNvSpPr/>
          <p:nvPr/>
        </p:nvSpPr>
        <p:spPr>
          <a:xfrm>
            <a:off x="10669777" y="3652079"/>
            <a:ext cx="534784" cy="534784"/>
          </a:xfrm>
          <a:prstGeom prst="ellipse">
            <a:avLst/>
          </a:prstGeom>
          <a:solidFill>
            <a:srgbClr val="FF9F9A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T</a:t>
            </a:r>
          </a:p>
        </p:txBody>
      </p:sp>
      <p:sp>
        <p:nvSpPr>
          <p:cNvPr id="82" name="Slide Number Placeholder 81">
            <a:extLst>
              <a:ext uri="{FF2B5EF4-FFF2-40B4-BE49-F238E27FC236}">
                <a16:creationId xmlns:a16="http://schemas.microsoft.com/office/drawing/2014/main" id="{2F02ED60-2C65-7F4B-0709-1443A691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672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E34D64B-0D25-B734-FE65-9C771146F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CE7D2F6B-2F73-4B33-5605-05CB945E9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B9B1E1F-89ED-78B3-34D6-1D33F26135FF}"/>
              </a:ext>
            </a:extLst>
          </p:cNvPr>
          <p:cNvGrpSpPr/>
          <p:nvPr/>
        </p:nvGrpSpPr>
        <p:grpSpPr>
          <a:xfrm>
            <a:off x="6183020" y="1700794"/>
            <a:ext cx="5969914" cy="2989215"/>
            <a:chOff x="1785949" y="2099984"/>
            <a:chExt cx="5969914" cy="298921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33C260C-B835-1F4D-2DB6-72B7169DEA07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A271EA7B-D3B3-9D13-0E85-147380A0D308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E8032CC9-3A18-D6B1-D989-726093D5A9BB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35" name="Flowchart: Manual Operation 34">
                  <a:extLst>
                    <a:ext uri="{FF2B5EF4-FFF2-40B4-BE49-F238E27FC236}">
                      <a16:creationId xmlns:a16="http://schemas.microsoft.com/office/drawing/2014/main" id="{5A5BE26A-C43A-E145-4F7B-945AFD23D214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523ECC3D-A419-0A9A-8600-1BC374B84C7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60B4AE73-EF78-90F0-8523-D356B8E5FC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BAB04AE-0D6D-2833-024B-D643132E5A95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8DC47C6F-671C-DD74-06BB-26BB805116C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30" name="Flowchart: Manual Operation 29">
                <a:extLst>
                  <a:ext uri="{FF2B5EF4-FFF2-40B4-BE49-F238E27FC236}">
                    <a16:creationId xmlns:a16="http://schemas.microsoft.com/office/drawing/2014/main" id="{3C0B9955-7EFD-9897-6608-B216FBD96E24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E3B945C-4214-62CE-81F3-775F7ED439A0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550F237-51D1-EC40-4F11-E18839B4A4E0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8" name="Flowchart: Manual Operation 27">
                <a:extLst>
                  <a:ext uri="{FF2B5EF4-FFF2-40B4-BE49-F238E27FC236}">
                    <a16:creationId xmlns:a16="http://schemas.microsoft.com/office/drawing/2014/main" id="{7CB85EA9-5BDA-6856-837D-5F313B444AA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6B076CA-53D0-E96B-1768-6731BF036E46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AF623DC-F7A3-AC7D-17DD-6A775BEF476F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6" name="Flowchart: Manual Operation 25">
                <a:extLst>
                  <a:ext uri="{FF2B5EF4-FFF2-40B4-BE49-F238E27FC236}">
                    <a16:creationId xmlns:a16="http://schemas.microsoft.com/office/drawing/2014/main" id="{EBD2EC7E-CDD8-7B20-6954-4F6484F57B2F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129410F-C3A6-A34E-1E61-DC30AF12B0D7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C9F05C93-CEC0-CF7A-D3E9-5E51D20ECF6D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4" name="Flowchart: Manual Operation 23">
                <a:extLst>
                  <a:ext uri="{FF2B5EF4-FFF2-40B4-BE49-F238E27FC236}">
                    <a16:creationId xmlns:a16="http://schemas.microsoft.com/office/drawing/2014/main" id="{3C36BADF-1420-DBE5-3140-389E6723EEE3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3E2AD0C-B73C-7B4C-1565-A5002D9A42A1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9578D106-0C90-52E8-71D7-AA6D1745B844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2" name="Flowchart: Manual Operation 21">
                <a:extLst>
                  <a:ext uri="{FF2B5EF4-FFF2-40B4-BE49-F238E27FC236}">
                    <a16:creationId xmlns:a16="http://schemas.microsoft.com/office/drawing/2014/main" id="{A37BAD75-A8F1-24D6-7AAA-CCCCE02A42FC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85C29F8F-497A-6402-9EB2-AF674F6F2A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6478F8F5-C0F1-B5AF-EC9A-2226306373BE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2AEDE-8A14-2CB9-D256-275270E7C8A6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130CC73-D84D-1465-A3A2-FB3A9F436E3E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1529A5-FEAD-23AF-FDA3-49349947FAB1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2F7B476-0E6B-B105-3CC5-53EFDFF3A66F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7945A5C1-591D-D778-572D-37BA9DD4653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20" name="Flowchart: Manual Operation 19">
                <a:extLst>
                  <a:ext uri="{FF2B5EF4-FFF2-40B4-BE49-F238E27FC236}">
                    <a16:creationId xmlns:a16="http://schemas.microsoft.com/office/drawing/2014/main" id="{B1108F84-9AE0-28B8-7AFE-F5C9072A6CFD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0061DB0-F88E-C926-8E83-7A5BC46796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42B1F4E-AC7F-A969-0D0B-36BB3DF066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4E6BDC2-7520-22FF-B6D4-41038ABDFE06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C3A26E2-4BD4-F980-35CE-6DA98F646EB0}"/>
              </a:ext>
            </a:extLst>
          </p:cNvPr>
          <p:cNvGrpSpPr/>
          <p:nvPr/>
        </p:nvGrpSpPr>
        <p:grpSpPr>
          <a:xfrm>
            <a:off x="8668697" y="1644448"/>
            <a:ext cx="3384502" cy="3097452"/>
            <a:chOff x="5596720" y="1878046"/>
            <a:chExt cx="3384502" cy="3097452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5299425D-4AEA-FD81-6201-4287649B58EF}"/>
                </a:ext>
              </a:extLst>
            </p:cNvPr>
            <p:cNvGrpSpPr/>
            <p:nvPr/>
          </p:nvGrpSpPr>
          <p:grpSpPr>
            <a:xfrm>
              <a:off x="5596720" y="1878046"/>
              <a:ext cx="3384502" cy="3097452"/>
              <a:chOff x="5474511" y="1963770"/>
              <a:chExt cx="3384502" cy="3097452"/>
            </a:xfrm>
          </p:grpSpPr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A40DD83F-6237-1510-AFA0-496AA8056400}"/>
                  </a:ext>
                </a:extLst>
              </p:cNvPr>
              <p:cNvGrpSpPr/>
              <p:nvPr/>
            </p:nvGrpSpPr>
            <p:grpSpPr>
              <a:xfrm>
                <a:off x="5474511" y="1963770"/>
                <a:ext cx="1432057" cy="2618744"/>
                <a:chOff x="5617946" y="1868146"/>
                <a:chExt cx="1432057" cy="2618744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1A2C4506-7B51-1600-065E-4509A21DF45F}"/>
                    </a:ext>
                  </a:extLst>
                </p:cNvPr>
                <p:cNvSpPr/>
                <p:nvPr/>
              </p:nvSpPr>
              <p:spPr>
                <a:xfrm>
                  <a:off x="6791084" y="1868146"/>
                  <a:ext cx="258919" cy="258919"/>
                </a:xfrm>
                <a:prstGeom prst="ellipse">
                  <a:avLst/>
                </a:prstGeom>
                <a:solidFill>
                  <a:schemeClr val="accent5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2">
                    <a:shade val="15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A0273F17-A29B-D9B9-5E1D-9D8BD1614E54}"/>
                    </a:ext>
                  </a:extLst>
                </p:cNvPr>
                <p:cNvSpPr/>
                <p:nvPr/>
              </p:nvSpPr>
              <p:spPr>
                <a:xfrm>
                  <a:off x="5940241" y="3097923"/>
                  <a:ext cx="258919" cy="258919"/>
                </a:xfrm>
                <a:prstGeom prst="ellipse">
                  <a:avLst/>
                </a:prstGeom>
                <a:solidFill>
                  <a:schemeClr val="accent5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2">
                    <a:shade val="15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A007CB1E-7F90-233B-F624-AEF2121DF51E}"/>
                    </a:ext>
                  </a:extLst>
                </p:cNvPr>
                <p:cNvSpPr/>
                <p:nvPr/>
              </p:nvSpPr>
              <p:spPr>
                <a:xfrm>
                  <a:off x="5617946" y="4227971"/>
                  <a:ext cx="258919" cy="258919"/>
                </a:xfrm>
                <a:prstGeom prst="ellipse">
                  <a:avLst/>
                </a:prstGeom>
                <a:solidFill>
                  <a:schemeClr val="accent5">
                    <a:alpha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2">
                    <a:shade val="15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708A546C-BC64-AC95-9EF1-85075B0C8AE4}"/>
                  </a:ext>
                </a:extLst>
              </p:cNvPr>
              <p:cNvSpPr/>
              <p:nvPr/>
            </p:nvSpPr>
            <p:spPr>
              <a:xfrm>
                <a:off x="7476514" y="3427022"/>
                <a:ext cx="258919" cy="258919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E779DA1E-BD8F-00F6-0E3D-D5B9A0D3299D}"/>
                  </a:ext>
                </a:extLst>
              </p:cNvPr>
              <p:cNvSpPr/>
              <p:nvPr/>
            </p:nvSpPr>
            <p:spPr>
              <a:xfrm>
                <a:off x="7429772" y="4802303"/>
                <a:ext cx="258919" cy="258919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9A22F074-DFB5-2670-D4AF-3D0C00614D94}"/>
                  </a:ext>
                </a:extLst>
              </p:cNvPr>
              <p:cNvSpPr/>
              <p:nvPr/>
            </p:nvSpPr>
            <p:spPr>
              <a:xfrm>
                <a:off x="8600094" y="3794747"/>
                <a:ext cx="258919" cy="258919"/>
              </a:xfrm>
              <a:prstGeom prst="ellipse">
                <a:avLst/>
              </a:prstGeom>
              <a:solidFill>
                <a:schemeClr val="accent5">
                  <a:alpha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AAD1F6C6-5FE1-DC7D-9BF8-A457D54E3431}"/>
                </a:ext>
              </a:extLst>
            </p:cNvPr>
            <p:cNvCxnSpPr>
              <a:cxnSpLocks/>
            </p:cNvCxnSpPr>
            <p:nvPr/>
          </p:nvCxnSpPr>
          <p:spPr>
            <a:xfrm>
              <a:off x="6259037" y="3303085"/>
              <a:ext cx="1292944" cy="211175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F6EBD789-317F-CBE8-53E6-9DF12068C052}"/>
                </a:ext>
              </a:extLst>
            </p:cNvPr>
            <p:cNvCxnSpPr>
              <a:cxnSpLocks/>
            </p:cNvCxnSpPr>
            <p:nvPr/>
          </p:nvCxnSpPr>
          <p:spPr>
            <a:xfrm>
              <a:off x="5899580" y="4434169"/>
              <a:ext cx="1535570" cy="472103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5F473AF1-31C1-A6D5-6797-35CD3015B40F}"/>
                </a:ext>
              </a:extLst>
            </p:cNvPr>
            <p:cNvCxnSpPr>
              <a:cxnSpLocks/>
            </p:cNvCxnSpPr>
            <p:nvPr/>
          </p:nvCxnSpPr>
          <p:spPr>
            <a:xfrm>
              <a:off x="7665926" y="3621809"/>
              <a:ext cx="0" cy="1045835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1FD91D6D-B881-CC39-3FFE-914997E0188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798695" y="3888868"/>
              <a:ext cx="908417" cy="827711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FD8BB1A-81B2-767D-278A-79BD42F15FAB}"/>
                </a:ext>
              </a:extLst>
            </p:cNvPr>
            <p:cNvCxnSpPr>
              <a:cxnSpLocks/>
            </p:cNvCxnSpPr>
            <p:nvPr/>
          </p:nvCxnSpPr>
          <p:spPr>
            <a:xfrm>
              <a:off x="7899940" y="3489861"/>
              <a:ext cx="756083" cy="255231"/>
            </a:xfrm>
            <a:prstGeom prst="straightConnector1">
              <a:avLst/>
            </a:prstGeom>
            <a:ln w="28575">
              <a:headEnd type="triangle"/>
              <a:tailEnd type="triangle"/>
            </a:ln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3827946-DB8F-880F-6F8D-24258EEDBD71}"/>
              </a:ext>
            </a:extLst>
          </p:cNvPr>
          <p:cNvGrpSpPr/>
          <p:nvPr/>
        </p:nvGrpSpPr>
        <p:grpSpPr>
          <a:xfrm>
            <a:off x="138803" y="1788496"/>
            <a:ext cx="5969914" cy="2989215"/>
            <a:chOff x="1785949" y="2099984"/>
            <a:chExt cx="5969914" cy="2989215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CEC6E1BE-449E-4973-F649-594A9F1C9A8D}"/>
                </a:ext>
              </a:extLst>
            </p:cNvPr>
            <p:cNvGrpSpPr/>
            <p:nvPr/>
          </p:nvGrpSpPr>
          <p:grpSpPr>
            <a:xfrm>
              <a:off x="1785949" y="2724568"/>
              <a:ext cx="2165979" cy="704432"/>
              <a:chOff x="1920900" y="2724568"/>
              <a:chExt cx="1644604" cy="596815"/>
            </a:xfrm>
          </p:grpSpPr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9F223C4A-0EBD-62A6-34EC-3B1470A90BC6}"/>
                  </a:ext>
                </a:extLst>
              </p:cNvPr>
              <p:cNvGrpSpPr/>
              <p:nvPr/>
            </p:nvGrpSpPr>
            <p:grpSpPr>
              <a:xfrm>
                <a:off x="1920900" y="2724568"/>
                <a:ext cx="1644604" cy="480226"/>
                <a:chOff x="230245" y="144724"/>
                <a:chExt cx="1644604" cy="480226"/>
              </a:xfrm>
            </p:grpSpPr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7B6953EE-BCC7-8C5B-E452-38212F67ADB9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2000" dirty="0"/>
                    <a:t>Mothership</a:t>
                  </a:r>
                </a:p>
              </p:txBody>
            </p:sp>
            <p:sp>
              <p:nvSpPr>
                <p:cNvPr id="86" name="Flowchart: Manual Operation 85">
                  <a:extLst>
                    <a:ext uri="{FF2B5EF4-FFF2-40B4-BE49-F238E27FC236}">
                      <a16:creationId xmlns:a16="http://schemas.microsoft.com/office/drawing/2014/main" id="{7879706D-0C0B-3A11-A14E-C41F04F10000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7154C7A2-861C-DD9E-2C58-844E818437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66719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E04C5FA8-33B8-184C-8D80-7B33439E68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10045" y="3117086"/>
                <a:ext cx="218821" cy="204297"/>
              </a:xfrm>
              <a:prstGeom prst="line">
                <a:avLst/>
              </a:prstGeom>
              <a:ln w="38100">
                <a:solidFill>
                  <a:schemeClr val="bg2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5BDBCF96-67E9-5E45-A3E3-175702419B5F}"/>
                </a:ext>
              </a:extLst>
            </p:cNvPr>
            <p:cNvGrpSpPr/>
            <p:nvPr/>
          </p:nvGrpSpPr>
          <p:grpSpPr>
            <a:xfrm rot="20700000">
              <a:off x="6240887" y="351050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08D3AB79-7742-AE62-ED97-641EA5E21A05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81" name="Flowchart: Manual Operation 80">
                <a:extLst>
                  <a:ext uri="{FF2B5EF4-FFF2-40B4-BE49-F238E27FC236}">
                    <a16:creationId xmlns:a16="http://schemas.microsoft.com/office/drawing/2014/main" id="{50CE5B48-CFC2-FA8F-CAE2-7800CFB96F0E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EA1F1AA-2F15-BDCF-9577-CD30ED8E31D1}"/>
                </a:ext>
              </a:extLst>
            </p:cNvPr>
            <p:cNvGrpSpPr/>
            <p:nvPr/>
          </p:nvGrpSpPr>
          <p:grpSpPr>
            <a:xfrm rot="10452052">
              <a:off x="6173616" y="4961206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4983B13D-8926-E884-E961-485E93B22CD8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9" name="Flowchart: Manual Operation 78">
                <a:extLst>
                  <a:ext uri="{FF2B5EF4-FFF2-40B4-BE49-F238E27FC236}">
                    <a16:creationId xmlns:a16="http://schemas.microsoft.com/office/drawing/2014/main" id="{4FA7C46C-8DA7-B159-FCF1-711928F208A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7B6B4067-A314-4212-8E52-E79C1EF98E7A}"/>
                </a:ext>
              </a:extLst>
            </p:cNvPr>
            <p:cNvGrpSpPr/>
            <p:nvPr/>
          </p:nvGrpSpPr>
          <p:grpSpPr>
            <a:xfrm rot="21149598" flipH="1">
              <a:off x="4556261" y="3316017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53AC6A73-8BAE-8A66-6B4E-ED991F85038F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7" name="Flowchart: Manual Operation 76">
                <a:extLst>
                  <a:ext uri="{FF2B5EF4-FFF2-40B4-BE49-F238E27FC236}">
                    <a16:creationId xmlns:a16="http://schemas.microsoft.com/office/drawing/2014/main" id="{24D4A5E5-CE00-8E88-BBD7-B466D8F9F489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344C16CD-E18E-3531-2BBD-2D18B67B65CE}"/>
                </a:ext>
              </a:extLst>
            </p:cNvPr>
            <p:cNvGrpSpPr/>
            <p:nvPr/>
          </p:nvGrpSpPr>
          <p:grpSpPr>
            <a:xfrm rot="401509">
              <a:off x="4229881" y="4476593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334D8260-D214-BD21-44B7-73EDFCCF302B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5" name="Flowchart: Manual Operation 74">
                <a:extLst>
                  <a:ext uri="{FF2B5EF4-FFF2-40B4-BE49-F238E27FC236}">
                    <a16:creationId xmlns:a16="http://schemas.microsoft.com/office/drawing/2014/main" id="{18F07C02-1DE4-EB43-3B13-F999EFA3BCE3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030B925D-E2A0-DC44-32EE-CA76735BF076}"/>
                </a:ext>
              </a:extLst>
            </p:cNvPr>
            <p:cNvGrpSpPr/>
            <p:nvPr/>
          </p:nvGrpSpPr>
          <p:grpSpPr>
            <a:xfrm rot="19204942" flipH="1">
              <a:off x="5392111" y="2099984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E1873699-128C-1C49-6B31-4438B71B7DB6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3" name="Flowchart: Manual Operation 72">
                <a:extLst>
                  <a:ext uri="{FF2B5EF4-FFF2-40B4-BE49-F238E27FC236}">
                    <a16:creationId xmlns:a16="http://schemas.microsoft.com/office/drawing/2014/main" id="{A9164BCF-9822-D40A-21C9-E1ABCCF1163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60A8F64F-7F27-F3F5-DA64-68A0EA3A64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30481" y="2319827"/>
              <a:ext cx="1275173" cy="6421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5E19944-BDAB-67F9-DE6C-10CEF85E5C53}"/>
                </a:ext>
              </a:extLst>
            </p:cNvPr>
            <p:cNvCxnSpPr>
              <a:cxnSpLocks/>
            </p:cNvCxnSpPr>
            <p:nvPr/>
          </p:nvCxnSpPr>
          <p:spPr>
            <a:xfrm>
              <a:off x="4072271" y="3117086"/>
              <a:ext cx="477507" cy="1893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F46D5AC-71FB-D5B6-341C-AD72C3E698EE}"/>
                </a:ext>
              </a:extLst>
            </p:cNvPr>
            <p:cNvCxnSpPr>
              <a:cxnSpLocks/>
            </p:cNvCxnSpPr>
            <p:nvPr/>
          </p:nvCxnSpPr>
          <p:spPr>
            <a:xfrm>
              <a:off x="3919849" y="3243768"/>
              <a:ext cx="474642" cy="114390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91C1404-10A5-0209-FB04-F6BEC2E83B09}"/>
                </a:ext>
              </a:extLst>
            </p:cNvPr>
            <p:cNvCxnSpPr>
              <a:cxnSpLocks/>
            </p:cNvCxnSpPr>
            <p:nvPr/>
          </p:nvCxnSpPr>
          <p:spPr>
            <a:xfrm>
              <a:off x="4746727" y="4584537"/>
              <a:ext cx="1317855" cy="40305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08FE4120-ECB6-00EC-FB39-380ACFAA8CC3}"/>
                </a:ext>
              </a:extLst>
            </p:cNvPr>
            <p:cNvCxnSpPr>
              <a:cxnSpLocks/>
            </p:cNvCxnSpPr>
            <p:nvPr/>
          </p:nvCxnSpPr>
          <p:spPr>
            <a:xfrm>
              <a:off x="5052285" y="3438797"/>
              <a:ext cx="1113282" cy="17019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A6FDA6F5-D0D5-B341-8A9D-6089701782A0}"/>
                </a:ext>
              </a:extLst>
            </p:cNvPr>
            <p:cNvGrpSpPr/>
            <p:nvPr/>
          </p:nvGrpSpPr>
          <p:grpSpPr>
            <a:xfrm rot="2221522">
              <a:off x="7317531" y="3896952"/>
              <a:ext cx="438332" cy="127993"/>
              <a:chOff x="230245" y="144724"/>
              <a:chExt cx="1644604" cy="480226"/>
            </a:xfrm>
            <a:solidFill>
              <a:schemeClr val="bg2">
                <a:lumMod val="50000"/>
              </a:schemeClr>
            </a:solidFill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3AC44EA3-B090-D086-0FCB-99D4EDA490E3}"/>
                  </a:ext>
                </a:extLst>
              </p:cNvPr>
              <p:cNvSpPr/>
              <p:nvPr/>
            </p:nvSpPr>
            <p:spPr>
              <a:xfrm>
                <a:off x="335499" y="167750"/>
                <a:ext cx="1539350" cy="43417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71" name="Flowchart: Manual Operation 70">
                <a:extLst>
                  <a:ext uri="{FF2B5EF4-FFF2-40B4-BE49-F238E27FC236}">
                    <a16:creationId xmlns:a16="http://schemas.microsoft.com/office/drawing/2014/main" id="{BA23E059-167A-FE18-E6E1-AD74F50B49AA}"/>
                  </a:ext>
                </a:extLst>
              </p:cNvPr>
              <p:cNvSpPr/>
              <p:nvPr/>
            </p:nvSpPr>
            <p:spPr>
              <a:xfrm rot="5400000">
                <a:off x="85519" y="289450"/>
                <a:ext cx="480226" cy="190774"/>
              </a:xfrm>
              <a:prstGeom prst="flowChartManualOperatio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276AFFA-60B9-6079-C76E-0DBAE279F1E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680813" y="3644184"/>
              <a:ext cx="526951" cy="17249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9E54F709-E934-B230-71D4-C3C3A41CA6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07112" y="4084156"/>
              <a:ext cx="833741" cy="77313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BFBA052-7437-446A-0CBF-6F3C1416D814}"/>
                </a:ext>
              </a:extLst>
            </p:cNvPr>
            <p:cNvCxnSpPr>
              <a:cxnSpLocks/>
            </p:cNvCxnSpPr>
            <p:nvPr/>
          </p:nvCxnSpPr>
          <p:spPr>
            <a:xfrm>
              <a:off x="6387574" y="3757396"/>
              <a:ext cx="8082" cy="107914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2A1EDBCD-FCDC-5900-6854-3A82BFD3C3D6}"/>
              </a:ext>
            </a:extLst>
          </p:cNvPr>
          <p:cNvGrpSpPr/>
          <p:nvPr/>
        </p:nvGrpSpPr>
        <p:grpSpPr>
          <a:xfrm>
            <a:off x="963348" y="1732150"/>
            <a:ext cx="5045634" cy="3097452"/>
            <a:chOff x="3813379" y="1963770"/>
            <a:chExt cx="5045634" cy="3097452"/>
          </a:xfrm>
        </p:grpSpPr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31BA3B6C-A7EE-A1C6-D29D-B4DC8CB7D74C}"/>
                </a:ext>
              </a:extLst>
            </p:cNvPr>
            <p:cNvGrpSpPr/>
            <p:nvPr/>
          </p:nvGrpSpPr>
          <p:grpSpPr>
            <a:xfrm>
              <a:off x="3813379" y="1963770"/>
              <a:ext cx="3093189" cy="2618744"/>
              <a:chOff x="3956814" y="1868146"/>
              <a:chExt cx="3093189" cy="2618744"/>
            </a:xfrm>
          </p:grpSpPr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BE97F48E-12F4-04C4-67E5-C17377CF9426}"/>
                  </a:ext>
                </a:extLst>
              </p:cNvPr>
              <p:cNvSpPr/>
              <p:nvPr/>
            </p:nvSpPr>
            <p:spPr>
              <a:xfrm>
                <a:off x="3956814" y="2530601"/>
                <a:ext cx="601489" cy="60148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9668B6C6-7FB6-872F-20F4-48916A60B7D0}"/>
                  </a:ext>
                </a:extLst>
              </p:cNvPr>
              <p:cNvSpPr/>
              <p:nvPr/>
            </p:nvSpPr>
            <p:spPr>
              <a:xfrm>
                <a:off x="6791084" y="1868146"/>
                <a:ext cx="258919" cy="25891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FBFDAC59-EB39-0945-2895-563F3F653CB6}"/>
                  </a:ext>
                </a:extLst>
              </p:cNvPr>
              <p:cNvSpPr/>
              <p:nvPr/>
            </p:nvSpPr>
            <p:spPr>
              <a:xfrm>
                <a:off x="5940241" y="3097923"/>
                <a:ext cx="258919" cy="25891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696C4A26-BAB1-CA48-BA51-ECB426B8C898}"/>
                  </a:ext>
                </a:extLst>
              </p:cNvPr>
              <p:cNvSpPr/>
              <p:nvPr/>
            </p:nvSpPr>
            <p:spPr>
              <a:xfrm>
                <a:off x="5617946" y="4227971"/>
                <a:ext cx="258919" cy="258919"/>
              </a:xfrm>
              <a:prstGeom prst="ellipse">
                <a:avLst/>
              </a:prstGeom>
              <a:solidFill>
                <a:srgbClr val="E97132">
                  <a:alpha val="80000"/>
                </a:srgbClr>
              </a:solidFill>
              <a:ln>
                <a:noFill/>
              </a:ln>
            </p:spPr>
            <p:style>
              <a:lnRef idx="2">
                <a:schemeClr val="accent2">
                  <a:shade val="15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0" name="Straight Arrow Connector 99">
                <a:extLst>
                  <a:ext uri="{FF2B5EF4-FFF2-40B4-BE49-F238E27FC236}">
                    <a16:creationId xmlns:a16="http://schemas.microsoft.com/office/drawing/2014/main" id="{D1571A24-7420-E32B-74EE-7BC3DFB0DF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78227" y="2046729"/>
                <a:ext cx="2152521" cy="585015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1" name="Straight Arrow Connector 100">
                <a:extLst>
                  <a:ext uri="{FF2B5EF4-FFF2-40B4-BE49-F238E27FC236}">
                    <a16:creationId xmlns:a16="http://schemas.microsoft.com/office/drawing/2014/main" id="{E81B008D-5680-50B8-4F81-521595915F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16221" y="2885476"/>
                <a:ext cx="1253843" cy="301391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2" name="Straight Arrow Connector 101">
                <a:extLst>
                  <a:ext uri="{FF2B5EF4-FFF2-40B4-BE49-F238E27FC236}">
                    <a16:creationId xmlns:a16="http://schemas.microsoft.com/office/drawing/2014/main" id="{8C21AD8F-15BB-02C6-5C64-075DDFC17E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00801" y="3122340"/>
                <a:ext cx="1113625" cy="1109105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2">
                <a:schemeClr val="accent2"/>
              </a:lnRef>
              <a:fillRef idx="0">
                <a:schemeClr val="accent2"/>
              </a:fillRef>
              <a:effectRef idx="1">
                <a:schemeClr val="accent2"/>
              </a:effectRef>
              <a:fontRef idx="minor">
                <a:schemeClr val="tx1"/>
              </a:fontRef>
            </p:style>
          </p:cxnSp>
        </p:grp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32652628-FD7C-5032-2F77-5E27A46D254F}"/>
                </a:ext>
              </a:extLst>
            </p:cNvPr>
            <p:cNvSpPr/>
            <p:nvPr/>
          </p:nvSpPr>
          <p:spPr>
            <a:xfrm>
              <a:off x="7476514" y="3427022"/>
              <a:ext cx="258919" cy="258919"/>
            </a:xfrm>
            <a:prstGeom prst="ellipse">
              <a:avLst/>
            </a:prstGeom>
            <a:solidFill>
              <a:srgbClr val="E97132">
                <a:alpha val="80000"/>
              </a:srgb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52BFCDE2-1839-6AD1-072B-812F3A5A6ECC}"/>
                </a:ext>
              </a:extLst>
            </p:cNvPr>
            <p:cNvSpPr/>
            <p:nvPr/>
          </p:nvSpPr>
          <p:spPr>
            <a:xfrm>
              <a:off x="7429772" y="4802303"/>
              <a:ext cx="258919" cy="258919"/>
            </a:xfrm>
            <a:prstGeom prst="ellipse">
              <a:avLst/>
            </a:prstGeom>
            <a:solidFill>
              <a:srgbClr val="E97132">
                <a:alpha val="80000"/>
              </a:srgb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2540A71A-032F-F93C-F58F-AED7136B55AB}"/>
                </a:ext>
              </a:extLst>
            </p:cNvPr>
            <p:cNvSpPr/>
            <p:nvPr/>
          </p:nvSpPr>
          <p:spPr>
            <a:xfrm>
              <a:off x="8600094" y="3794747"/>
              <a:ext cx="258919" cy="258919"/>
            </a:xfrm>
            <a:prstGeom prst="ellipse">
              <a:avLst/>
            </a:prstGeom>
            <a:solidFill>
              <a:srgbClr val="E97132">
                <a:alpha val="80000"/>
              </a:srgbClr>
            </a:solidFill>
            <a:ln>
              <a:noFill/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59C48F0A-534C-5BE4-A0A7-DBBA7E673E84}"/>
                </a:ext>
              </a:extLst>
            </p:cNvPr>
            <p:cNvCxnSpPr>
              <a:cxnSpLocks/>
            </p:cNvCxnSpPr>
            <p:nvPr/>
          </p:nvCxnSpPr>
          <p:spPr>
            <a:xfrm>
              <a:off x="6096000" y="3407580"/>
              <a:ext cx="1312821" cy="20371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7C547A93-0B70-AFE8-4521-4924849EEFD4}"/>
                </a:ext>
              </a:extLst>
            </p:cNvPr>
            <p:cNvCxnSpPr>
              <a:cxnSpLocks/>
            </p:cNvCxnSpPr>
            <p:nvPr/>
          </p:nvCxnSpPr>
          <p:spPr>
            <a:xfrm>
              <a:off x="5802588" y="4388631"/>
              <a:ext cx="1570387" cy="46196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1007BDC9-F300-B67F-08D1-5C15C7762E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46473" y="3981767"/>
              <a:ext cx="917204" cy="8205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238E893F-9144-1F4B-0745-54C592C9C51D}"/>
                </a:ext>
              </a:extLst>
            </p:cNvPr>
            <p:cNvCxnSpPr>
              <a:cxnSpLocks/>
            </p:cNvCxnSpPr>
            <p:nvPr/>
          </p:nvCxnSpPr>
          <p:spPr>
            <a:xfrm>
              <a:off x="7798561" y="3650838"/>
              <a:ext cx="765116" cy="23692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04" name="Slide Number Placeholder 103">
            <a:extLst>
              <a:ext uri="{FF2B5EF4-FFF2-40B4-BE49-F238E27FC236}">
                <a16:creationId xmlns:a16="http://schemas.microsoft.com/office/drawing/2014/main" id="{942863F6-F5F8-A770-7C27-D3C5FEC51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197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21C1E-3E99-B81E-BFE7-9050A73E8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1308AFA-8D80-49FC-35DE-C92B22560425}"/>
              </a:ext>
            </a:extLst>
          </p:cNvPr>
          <p:cNvSpPr/>
          <p:nvPr/>
        </p:nvSpPr>
        <p:spPr>
          <a:xfrm>
            <a:off x="838200" y="2405675"/>
            <a:ext cx="10515600" cy="1672729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ysClr val="windowText" lastClr="000000"/>
                </a:solidFill>
              </a:rPr>
              <a:t>How can we leverage a hybrid centralized-decentralized network available in Mothership-Passenger systems to solve complex orienteering problems?</a:t>
            </a:r>
          </a:p>
        </p:txBody>
      </p:sp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19281F36-864F-BCC6-0A8E-682BADF66D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E6B578-0607-93D3-870E-55642FE7A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80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27933D-3CAD-D1D5-2383-FACD6CCD01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6F52A9DC-99B1-D05F-E5C7-C31CB3B94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2543F-F669-6799-7EFA-F1CE9197B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0FB27B-55AD-D4BC-93E5-67AE2E51CB16}"/>
              </a:ext>
            </a:extLst>
          </p:cNvPr>
          <p:cNvSpPr txBox="1"/>
          <p:nvPr/>
        </p:nvSpPr>
        <p:spPr>
          <a:xfrm>
            <a:off x="249706" y="154541"/>
            <a:ext cx="1039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Hybrid Mission Planning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D5D20B1-D837-A330-2E54-13215235EA17}"/>
              </a:ext>
            </a:extLst>
          </p:cNvPr>
          <p:cNvSpPr/>
          <p:nvPr/>
        </p:nvSpPr>
        <p:spPr>
          <a:xfrm>
            <a:off x="1096100" y="2444234"/>
            <a:ext cx="4801780" cy="1554415"/>
          </a:xfrm>
          <a:prstGeom prst="roundRect">
            <a:avLst/>
          </a:prstGeom>
          <a:solidFill>
            <a:srgbClr val="57A7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pPr algn="ctr"/>
            <a:r>
              <a:rPr lang="en-US" sz="2400" b="1" dirty="0">
                <a:cs typeface="Times New Roman" panose="02020603050405020304" pitchFamily="18" charset="0"/>
              </a:rPr>
              <a:t>Passenger </a:t>
            </a:r>
            <a:r>
              <a:rPr lang="en-US" sz="2400" b="1" i="1" dirty="0" err="1">
                <a:cs typeface="Times New Roman" panose="02020603050405020304" pitchFamily="18" charset="0"/>
              </a:rPr>
              <a:t>i</a:t>
            </a:r>
            <a:endParaRPr lang="en-US" sz="2400" b="1" i="1" dirty="0"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Use up-to-date local observations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Respond quickly to local disturbances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0A72ABB-3553-7322-5DB8-E9A7169ED3FE}"/>
              </a:ext>
            </a:extLst>
          </p:cNvPr>
          <p:cNvSpPr/>
          <p:nvPr/>
        </p:nvSpPr>
        <p:spPr>
          <a:xfrm>
            <a:off x="6470904" y="2444233"/>
            <a:ext cx="4801780" cy="1554415"/>
          </a:xfrm>
          <a:prstGeom prst="roundRect">
            <a:avLst/>
          </a:prstGeom>
          <a:solidFill>
            <a:srgbClr val="FF9F9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pPr algn="ctr"/>
            <a:r>
              <a:rPr lang="en-US" sz="2400" b="1" dirty="0">
                <a:cs typeface="Times New Roman" panose="02020603050405020304" pitchFamily="18" charset="0"/>
              </a:rPr>
              <a:t>Mothership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cs typeface="Times New Roman" panose="02020603050405020304" pitchFamily="18" charset="0"/>
              </a:rPr>
              <a:t>Use aggregated global information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cs typeface="Times New Roman" panose="02020603050405020304" pitchFamily="18" charset="0"/>
              </a:rPr>
              <a:t>Coordinate system-level actions</a:t>
            </a:r>
            <a:endParaRPr lang="en-US" sz="2000" b="1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146A57BD-9E8E-3244-FDAC-FC4A83A5120E}"/>
              </a:ext>
            </a:extLst>
          </p:cNvPr>
          <p:cNvSpPr/>
          <p:nvPr/>
        </p:nvSpPr>
        <p:spPr>
          <a:xfrm>
            <a:off x="2197952" y="1515869"/>
            <a:ext cx="2598076" cy="53238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 anchorCtr="0"/>
          <a:lstStyle/>
          <a:p>
            <a:pPr algn="ctr"/>
            <a:r>
              <a:rPr lang="en-US" i="1" dirty="0"/>
              <a:t>Observed local data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C3E5883-8D9B-8F18-E5A3-B1F31DBA9602}"/>
              </a:ext>
            </a:extLst>
          </p:cNvPr>
          <p:cNvSpPr/>
          <p:nvPr/>
        </p:nvSpPr>
        <p:spPr>
          <a:xfrm>
            <a:off x="2197952" y="4447717"/>
            <a:ext cx="2598076" cy="53238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 anchorCtr="0"/>
          <a:lstStyle/>
          <a:p>
            <a:pPr algn="ctr"/>
            <a:r>
              <a:rPr lang="en-US" i="1" dirty="0"/>
              <a:t>Locally-optimal plans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C31443CE-71F4-32B3-1470-D17085AD8F2F}"/>
              </a:ext>
            </a:extLst>
          </p:cNvPr>
          <p:cNvSpPr/>
          <p:nvPr/>
        </p:nvSpPr>
        <p:spPr>
          <a:xfrm>
            <a:off x="7572756" y="1515869"/>
            <a:ext cx="2598076" cy="53238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 anchorCtr="0"/>
          <a:lstStyle/>
          <a:p>
            <a:pPr algn="ctr"/>
            <a:r>
              <a:rPr lang="en-US" i="1" dirty="0"/>
              <a:t>Received global data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6A7253E-9A56-8AAE-90AD-66155ACDF794}"/>
              </a:ext>
            </a:extLst>
          </p:cNvPr>
          <p:cNvSpPr/>
          <p:nvPr/>
        </p:nvSpPr>
        <p:spPr>
          <a:xfrm>
            <a:off x="7572756" y="4447717"/>
            <a:ext cx="2598076" cy="532387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ctr" anchorCtr="0"/>
          <a:lstStyle/>
          <a:p>
            <a:pPr algn="ctr"/>
            <a:r>
              <a:rPr lang="en-US" i="1" dirty="0"/>
              <a:t>Globally-optimal plans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088DEE0D-BCB7-E608-9F79-679E3D62624B}"/>
              </a:ext>
            </a:extLst>
          </p:cNvPr>
          <p:cNvCxnSpPr>
            <a:stCxn id="41" idx="2"/>
            <a:endCxn id="2" idx="0"/>
          </p:cNvCxnSpPr>
          <p:nvPr/>
        </p:nvCxnSpPr>
        <p:spPr>
          <a:xfrm>
            <a:off x="3496990" y="2048256"/>
            <a:ext cx="0" cy="39597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684F52E-86E3-FDAA-58A4-582F72EA20FA}"/>
              </a:ext>
            </a:extLst>
          </p:cNvPr>
          <p:cNvCxnSpPr>
            <a:cxnSpLocks/>
            <a:stCxn id="2" idx="2"/>
            <a:endCxn id="42" idx="0"/>
          </p:cNvCxnSpPr>
          <p:nvPr/>
        </p:nvCxnSpPr>
        <p:spPr>
          <a:xfrm>
            <a:off x="3496990" y="3998649"/>
            <a:ext cx="0" cy="449068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6EE2E86-C15F-FB7B-D45F-671418152946}"/>
              </a:ext>
            </a:extLst>
          </p:cNvPr>
          <p:cNvCxnSpPr>
            <a:cxnSpLocks/>
            <a:stCxn id="43" idx="2"/>
            <a:endCxn id="5" idx="0"/>
          </p:cNvCxnSpPr>
          <p:nvPr/>
        </p:nvCxnSpPr>
        <p:spPr>
          <a:xfrm>
            <a:off x="8871794" y="2048256"/>
            <a:ext cx="0" cy="395977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5A708D7-6DFF-2A54-0453-8864502384A4}"/>
              </a:ext>
            </a:extLst>
          </p:cNvPr>
          <p:cNvCxnSpPr>
            <a:cxnSpLocks/>
            <a:stCxn id="5" idx="2"/>
            <a:endCxn id="44" idx="0"/>
          </p:cNvCxnSpPr>
          <p:nvPr/>
        </p:nvCxnSpPr>
        <p:spPr>
          <a:xfrm>
            <a:off x="8871794" y="3998648"/>
            <a:ext cx="0" cy="449069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1977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1C143C-A179-D685-B7C3-C61C31BFC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D991791F-2A90-C11C-7AF6-D48E6C259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747A1C-83E6-F9D5-A9CB-965739A47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5A698F-82E1-0C8F-BFB8-5D29207291A3}"/>
              </a:ext>
            </a:extLst>
          </p:cNvPr>
          <p:cNvSpPr txBox="1"/>
          <p:nvPr/>
        </p:nvSpPr>
        <p:spPr>
          <a:xfrm>
            <a:off x="249706" y="154541"/>
            <a:ext cx="1039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Hybrid Mission Planning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71E4869-F7D8-3028-3C20-557A5655CB52}"/>
              </a:ext>
            </a:extLst>
          </p:cNvPr>
          <p:cNvGrpSpPr/>
          <p:nvPr/>
        </p:nvGrpSpPr>
        <p:grpSpPr>
          <a:xfrm>
            <a:off x="3860292" y="1554480"/>
            <a:ext cx="6739665" cy="3973666"/>
            <a:chOff x="3860292" y="1554480"/>
            <a:chExt cx="6739665" cy="397366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14789EAC-6434-4690-20B6-FBCD7DA5A732}"/>
                </a:ext>
              </a:extLst>
            </p:cNvPr>
            <p:cNvGrpSpPr/>
            <p:nvPr/>
          </p:nvGrpSpPr>
          <p:grpSpPr>
            <a:xfrm>
              <a:off x="3860292" y="1554480"/>
              <a:ext cx="4471416" cy="3973666"/>
              <a:chOff x="4178808" y="1609344"/>
              <a:chExt cx="4471416" cy="3973666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7D4ED017-449F-3EAB-E5BB-81A7C6A8D133}"/>
                  </a:ext>
                </a:extLst>
              </p:cNvPr>
              <p:cNvSpPr/>
              <p:nvPr/>
            </p:nvSpPr>
            <p:spPr>
              <a:xfrm>
                <a:off x="4178808" y="1609344"/>
                <a:ext cx="4471416" cy="3337560"/>
              </a:xfrm>
              <a:prstGeom prst="roundRect">
                <a:avLst>
                  <a:gd name="adj" fmla="val 11888"/>
                </a:avLst>
              </a:prstGeom>
              <a:solidFill>
                <a:srgbClr val="57A7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rtlCol="0" anchor="t" anchorCtr="0"/>
              <a:lstStyle/>
              <a:p>
                <a:pPr algn="ctr"/>
                <a:r>
                  <a:rPr lang="en-US" sz="2400" b="1" dirty="0">
                    <a:cs typeface="Times New Roman" panose="02020603050405020304" pitchFamily="18" charset="0"/>
                  </a:rPr>
                  <a:t>Passenger </a:t>
                </a:r>
                <a:r>
                  <a:rPr lang="en-US" sz="2400" b="1" i="1" dirty="0" err="1">
                    <a:cs typeface="Times New Roman" panose="02020603050405020304" pitchFamily="18" charset="0"/>
                  </a:rPr>
                  <a:t>i</a:t>
                </a:r>
                <a:endParaRPr lang="en-US" sz="2400" b="1" i="1" dirty="0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43FCDB7-0BE9-E26F-FE7B-2DC3270329B6}"/>
                  </a:ext>
                </a:extLst>
              </p:cNvPr>
              <p:cNvSpPr/>
              <p:nvPr/>
            </p:nvSpPr>
            <p:spPr>
              <a:xfrm>
                <a:off x="5197892" y="3858768"/>
                <a:ext cx="2470842" cy="610192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i="1" dirty="0">
                    <a:cs typeface="Times New Roman" panose="02020603050405020304" pitchFamily="18" charset="0"/>
                  </a:rPr>
                  <a:t>Plan Valuation &amp; Selection</a:t>
                </a:r>
                <a:endParaRPr lang="en-US" sz="2000" i="1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895578EB-D575-E769-4CF6-F7B1B59EDBFD}"/>
                  </a:ext>
                </a:extLst>
              </p:cNvPr>
              <p:cNvSpPr/>
              <p:nvPr/>
            </p:nvSpPr>
            <p:spPr>
              <a:xfrm>
                <a:off x="4992674" y="2359183"/>
                <a:ext cx="1177942" cy="610193"/>
              </a:xfrm>
              <a:prstGeom prst="roundRect">
                <a:avLst/>
              </a:prstGeom>
              <a:solidFill>
                <a:srgbClr val="92C6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/>
                  <a:t>Stored Plans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035D8A12-1FC6-D46D-4470-F5A2F4EC2F05}"/>
                  </a:ext>
                </a:extLst>
              </p:cNvPr>
              <p:cNvSpPr/>
              <p:nvPr/>
            </p:nvSpPr>
            <p:spPr>
              <a:xfrm>
                <a:off x="6433313" y="2359183"/>
                <a:ext cx="1954214" cy="953259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>
                    <a:cs typeface="Times New Roman" panose="02020603050405020304" pitchFamily="18" charset="0"/>
                  </a:rPr>
                  <a:t>Decentralized Solver</a:t>
                </a:r>
              </a:p>
              <a:p>
                <a:pPr algn="ctr"/>
                <a:r>
                  <a:rPr lang="en-US" sz="2000" i="1" dirty="0">
                    <a:cs typeface="Times New Roman" panose="02020603050405020304" pitchFamily="18" charset="0"/>
                  </a:rPr>
                  <a:t>(Dec-MCTS [</a:t>
                </a:r>
                <a:r>
                  <a:rPr lang="en-US" sz="2000" i="1" dirty="0">
                    <a:highlight>
                      <a:srgbClr val="FFFF00"/>
                    </a:highlight>
                    <a:cs typeface="Times New Roman" panose="02020603050405020304" pitchFamily="18" charset="0"/>
                  </a:rPr>
                  <a:t>X</a:t>
                </a:r>
                <a:r>
                  <a:rPr lang="en-US" sz="2000" i="1" dirty="0">
                    <a:cs typeface="Times New Roman" panose="02020603050405020304" pitchFamily="18" charset="0"/>
                  </a:rPr>
                  <a:t>])</a:t>
                </a:r>
                <a:endParaRPr lang="en-US" sz="2000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EBABBE83-3694-369C-0244-716B2CC45286}"/>
                  </a:ext>
                </a:extLst>
              </p:cNvPr>
              <p:cNvSpPr/>
              <p:nvPr/>
            </p:nvSpPr>
            <p:spPr>
              <a:xfrm>
                <a:off x="5197892" y="5133694"/>
                <a:ext cx="2470842" cy="449316"/>
              </a:xfrm>
              <a:prstGeom prst="roundRect">
                <a:avLst/>
              </a:prstGeom>
              <a:solidFill>
                <a:srgbClr val="92C6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Candidate Plans</a:t>
                </a:r>
              </a:p>
            </p:txBody>
          </p:sp>
          <p:cxnSp>
            <p:nvCxnSpPr>
              <p:cNvPr id="42" name="Connector: Elbow 41">
                <a:extLst>
                  <a:ext uri="{FF2B5EF4-FFF2-40B4-BE49-F238E27FC236}">
                    <a16:creationId xmlns:a16="http://schemas.microsoft.com/office/drawing/2014/main" id="{AA1152F7-471F-D92F-2555-28A0AF62313A}"/>
                  </a:ext>
                </a:extLst>
              </p:cNvPr>
              <p:cNvCxnSpPr>
                <a:endCxn id="9" idx="0"/>
              </p:cNvCxnSpPr>
              <p:nvPr/>
            </p:nvCxnSpPr>
            <p:spPr>
              <a:xfrm rot="16200000" flipH="1">
                <a:off x="5562783" y="2988238"/>
                <a:ext cx="889392" cy="851668"/>
              </a:xfrm>
              <a:prstGeom prst="bentConnector3">
                <a:avLst>
                  <a:gd name="adj1" fmla="val 68506"/>
                </a:avLst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Connector: Elbow 45">
                <a:extLst>
                  <a:ext uri="{FF2B5EF4-FFF2-40B4-BE49-F238E27FC236}">
                    <a16:creationId xmlns:a16="http://schemas.microsoft.com/office/drawing/2014/main" id="{DC2F6BB3-CFF0-98A3-1E8B-55C51DAAE5EC}"/>
                  </a:ext>
                </a:extLst>
              </p:cNvPr>
              <p:cNvCxnSpPr>
                <a:stCxn id="17" idx="2"/>
                <a:endCxn id="9" idx="0"/>
              </p:cNvCxnSpPr>
              <p:nvPr/>
            </p:nvCxnSpPr>
            <p:spPr>
              <a:xfrm rot="5400000">
                <a:off x="6648704" y="3097052"/>
                <a:ext cx="546326" cy="977107"/>
              </a:xfrm>
              <a:prstGeom prst="bentConnector3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A09B40B7-1C8D-D6F6-5375-B920C38C42CF}"/>
                  </a:ext>
                </a:extLst>
              </p:cNvPr>
              <p:cNvCxnSpPr>
                <a:stCxn id="9" idx="2"/>
                <a:endCxn id="18" idx="0"/>
              </p:cNvCxnSpPr>
              <p:nvPr/>
            </p:nvCxnSpPr>
            <p:spPr>
              <a:xfrm>
                <a:off x="6433313" y="4468960"/>
                <a:ext cx="0" cy="664734"/>
              </a:xfrm>
              <a:prstGeom prst="straightConnector1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Connector: Elbow 50">
                <a:extLst>
                  <a:ext uri="{FF2B5EF4-FFF2-40B4-BE49-F238E27FC236}">
                    <a16:creationId xmlns:a16="http://schemas.microsoft.com/office/drawing/2014/main" id="{1F725570-E59B-10C5-B3EB-5C4BFA871916}"/>
                  </a:ext>
                </a:extLst>
              </p:cNvPr>
              <p:cNvCxnSpPr>
                <a:stCxn id="9" idx="1"/>
                <a:endCxn id="16" idx="1"/>
              </p:cNvCxnSpPr>
              <p:nvPr/>
            </p:nvCxnSpPr>
            <p:spPr>
              <a:xfrm rot="10800000">
                <a:off x="4992674" y="2664280"/>
                <a:ext cx="205218" cy="1499584"/>
              </a:xfrm>
              <a:prstGeom prst="bentConnector3">
                <a:avLst>
                  <a:gd name="adj1" fmla="val 211394"/>
                </a:avLst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5965E29-F4F8-6E57-3BDE-82B8A9533CFB}"/>
                </a:ext>
              </a:extLst>
            </p:cNvPr>
            <p:cNvSpPr/>
            <p:nvPr/>
          </p:nvSpPr>
          <p:spPr>
            <a:xfrm>
              <a:off x="8715461" y="2810638"/>
              <a:ext cx="1884496" cy="938784"/>
            </a:xfrm>
            <a:prstGeom prst="rect">
              <a:avLst/>
            </a:pr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cs typeface="Times New Roman" panose="02020603050405020304" pitchFamily="18" charset="0"/>
                </a:rPr>
                <a:t>Neighboring Robots</a:t>
              </a:r>
            </a:p>
          </p:txBody>
        </p:sp>
      </p:grpSp>
      <p:cxnSp>
        <p:nvCxnSpPr>
          <p:cNvPr id="58" name="Connector: Elbow 57">
            <a:extLst>
              <a:ext uri="{FF2B5EF4-FFF2-40B4-BE49-F238E27FC236}">
                <a16:creationId xmlns:a16="http://schemas.microsoft.com/office/drawing/2014/main" id="{819957CC-9E87-AA12-C992-BA5BAE01E43A}"/>
              </a:ext>
            </a:extLst>
          </p:cNvPr>
          <p:cNvCxnSpPr>
            <a:stCxn id="18" idx="3"/>
            <a:endCxn id="53" idx="2"/>
          </p:cNvCxnSpPr>
          <p:nvPr/>
        </p:nvCxnSpPr>
        <p:spPr>
          <a:xfrm flipV="1">
            <a:off x="7350218" y="3749422"/>
            <a:ext cx="2307491" cy="1554066"/>
          </a:xfrm>
          <a:prstGeom prst="bentConnector2">
            <a:avLst/>
          </a:prstGeom>
          <a:ln w="28575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6951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FD524-B821-AAE8-8927-D51201D2A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EF5F158F-0F0C-C2E4-66F7-35D057F85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77E542-6BEE-ABE2-AC2D-CA1BDF826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1EF8C0-46F1-3B53-1E48-6EA6DFB1DB4A}"/>
              </a:ext>
            </a:extLst>
          </p:cNvPr>
          <p:cNvSpPr txBox="1"/>
          <p:nvPr/>
        </p:nvSpPr>
        <p:spPr>
          <a:xfrm>
            <a:off x="249706" y="154541"/>
            <a:ext cx="1039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Hybrid Mission Planning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08E8BFD-DA17-0B82-BC64-8F59C31E9E7A}"/>
              </a:ext>
            </a:extLst>
          </p:cNvPr>
          <p:cNvGrpSpPr/>
          <p:nvPr/>
        </p:nvGrpSpPr>
        <p:grpSpPr>
          <a:xfrm>
            <a:off x="4157230" y="2162502"/>
            <a:ext cx="3877539" cy="2395084"/>
            <a:chOff x="4234843" y="2028343"/>
            <a:chExt cx="3877539" cy="239508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32C36F28-284F-33E6-B45C-47B39F60B3CD}"/>
                </a:ext>
              </a:extLst>
            </p:cNvPr>
            <p:cNvSpPr/>
            <p:nvPr/>
          </p:nvSpPr>
          <p:spPr>
            <a:xfrm>
              <a:off x="4234843" y="2028343"/>
              <a:ext cx="3877539" cy="1767538"/>
            </a:xfrm>
            <a:prstGeom prst="roundRect">
              <a:avLst/>
            </a:prstGeom>
            <a:solidFill>
              <a:srgbClr val="FF9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r>
                <a:rPr lang="en-US" sz="2400" b="1" dirty="0">
                  <a:cs typeface="Times New Roman" panose="02020603050405020304" pitchFamily="18" charset="0"/>
                </a:rPr>
                <a:t>Mothership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F56B030-96C1-FC3F-FE05-2C2475C1895D}"/>
                </a:ext>
              </a:extLst>
            </p:cNvPr>
            <p:cNvSpPr/>
            <p:nvPr/>
          </p:nvSpPr>
          <p:spPr>
            <a:xfrm>
              <a:off x="4948743" y="2736328"/>
              <a:ext cx="2469677" cy="72122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cs typeface="Times New Roman" panose="02020603050405020304" pitchFamily="18" charset="0"/>
                </a:rPr>
                <a:t>Centralized Solver</a:t>
              </a:r>
            </a:p>
            <a:p>
              <a:pPr algn="ctr"/>
              <a:r>
                <a:rPr lang="en-US" sz="2000" i="1" dirty="0">
                  <a:cs typeface="Times New Roman" panose="02020603050405020304" pitchFamily="18" charset="0"/>
                </a:rPr>
                <a:t>(Sim-BRVNS [</a:t>
              </a:r>
              <a:r>
                <a:rPr lang="en-US" sz="2000" i="1" dirty="0">
                  <a:highlight>
                    <a:srgbClr val="FFFF00"/>
                  </a:highlight>
                  <a:cs typeface="Times New Roman" panose="02020603050405020304" pitchFamily="18" charset="0"/>
                </a:rPr>
                <a:t>X</a:t>
              </a:r>
              <a:r>
                <a:rPr lang="en-US" sz="2000" i="1" dirty="0">
                  <a:cs typeface="Times New Roman" panose="02020603050405020304" pitchFamily="18" charset="0"/>
                </a:rPr>
                <a:t>])</a:t>
              </a:r>
              <a:endParaRPr lang="en-US" sz="2000" dirty="0"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60B0065A-49A2-9F4F-FA60-25CF3D3E6D80}"/>
                    </a:ext>
                  </a:extLst>
                </p:cNvPr>
                <p:cNvSpPr/>
                <p:nvPr/>
              </p:nvSpPr>
              <p:spPr>
                <a:xfrm>
                  <a:off x="5785079" y="3974111"/>
                  <a:ext cx="791948" cy="449316"/>
                </a:xfrm>
                <a:prstGeom prst="roundRect">
                  <a:avLst/>
                </a:prstGeom>
                <a:solidFill>
                  <a:srgbClr val="8DE5A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/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smtClean="0"/>
                              <m:t>𝑖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  <m:sup/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60B0065A-49A2-9F4F-FA60-25CF3D3E6D8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85079" y="3974111"/>
                  <a:ext cx="791948" cy="449316"/>
                </a:xfrm>
                <a:prstGeom prst="roundRect">
                  <a:avLst/>
                </a:prstGeom>
                <a:blipFill>
                  <a:blip r:embed="rId4"/>
                  <a:stretch>
                    <a:fillRect b="-1351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0C9E6ADA-D9AE-0EF0-DE94-93001F692286}"/>
                    </a:ext>
                  </a:extLst>
                </p:cNvPr>
                <p:cNvSpPr/>
                <p:nvPr/>
              </p:nvSpPr>
              <p:spPr>
                <a:xfrm>
                  <a:off x="6804486" y="3974111"/>
                  <a:ext cx="791948" cy="449316"/>
                </a:xfrm>
                <a:prstGeom prst="roundRect">
                  <a:avLst/>
                </a:prstGeom>
                <a:solidFill>
                  <a:srgbClr val="92C6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/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smtClean="0"/>
                              <m:t>𝑖</m:t>
                            </m:r>
                          </m:sub>
                          <m:sup/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0C9E6ADA-D9AE-0EF0-DE94-93001F692286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04486" y="3974111"/>
                  <a:ext cx="791948" cy="449316"/>
                </a:xfrm>
                <a:prstGeom prst="roundRect">
                  <a:avLst/>
                </a:prstGeom>
                <a:blipFill>
                  <a:blip r:embed="rId5"/>
                  <a:stretch>
                    <a:fillRect b="-1351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8DB62DFA-9E50-6050-960C-FA1ECD55E9AD}"/>
                    </a:ext>
                  </a:extLst>
                </p:cNvPr>
                <p:cNvSpPr/>
                <p:nvPr/>
              </p:nvSpPr>
              <p:spPr>
                <a:xfrm>
                  <a:off x="4785149" y="3974111"/>
                  <a:ext cx="791948" cy="449316"/>
                </a:xfrm>
                <a:prstGeom prst="roundRect">
                  <a:avLst/>
                </a:prstGeom>
                <a:solidFill>
                  <a:srgbClr val="D0BB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/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b>
                          <m:sup/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8DB62DFA-9E50-6050-960C-FA1ECD55E9A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85149" y="3974111"/>
                  <a:ext cx="791948" cy="449316"/>
                </a:xfrm>
                <a:prstGeom prst="roundRect">
                  <a:avLst/>
                </a:prstGeom>
                <a:blipFill>
                  <a:blip r:embed="rId6"/>
                  <a:stretch>
                    <a:fillRect b="-2703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4F685D2-F00E-AD4E-2423-92ED6E6B2FC9}"/>
                </a:ext>
              </a:extLst>
            </p:cNvPr>
            <p:cNvSpPr/>
            <p:nvPr/>
          </p:nvSpPr>
          <p:spPr>
            <a:xfrm>
              <a:off x="4234844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9129A5A-B22D-28EB-1A72-E258B2A0B607}"/>
                </a:ext>
              </a:extLst>
            </p:cNvPr>
            <p:cNvSpPr/>
            <p:nvPr/>
          </p:nvSpPr>
          <p:spPr>
            <a:xfrm>
              <a:off x="4396267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E1B7207-3914-3749-A863-61A963DB0433}"/>
                </a:ext>
              </a:extLst>
            </p:cNvPr>
            <p:cNvSpPr/>
            <p:nvPr/>
          </p:nvSpPr>
          <p:spPr>
            <a:xfrm>
              <a:off x="4557690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3242C0CE-CBED-AFB9-4612-ADCA2C176936}"/>
                </a:ext>
              </a:extLst>
            </p:cNvPr>
            <p:cNvSpPr/>
            <p:nvPr/>
          </p:nvSpPr>
          <p:spPr>
            <a:xfrm>
              <a:off x="7704116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A7C019BA-3BE2-8616-BA32-4CB1AC36580E}"/>
                </a:ext>
              </a:extLst>
            </p:cNvPr>
            <p:cNvSpPr/>
            <p:nvPr/>
          </p:nvSpPr>
          <p:spPr>
            <a:xfrm>
              <a:off x="7865539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D768454-2196-4C2B-7BF7-7C96FACD2757}"/>
                </a:ext>
              </a:extLst>
            </p:cNvPr>
            <p:cNvSpPr/>
            <p:nvPr/>
          </p:nvSpPr>
          <p:spPr>
            <a:xfrm>
              <a:off x="8026962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Connector: Elbow 38">
              <a:extLst>
                <a:ext uri="{FF2B5EF4-FFF2-40B4-BE49-F238E27FC236}">
                  <a16:creationId xmlns:a16="http://schemas.microsoft.com/office/drawing/2014/main" id="{CF1CC4EF-2AB4-99F3-1F66-FE28F49918FA}"/>
                </a:ext>
              </a:extLst>
            </p:cNvPr>
            <p:cNvCxnSpPr>
              <a:stCxn id="27" idx="2"/>
              <a:endCxn id="30" idx="0"/>
            </p:cNvCxnSpPr>
            <p:nvPr/>
          </p:nvCxnSpPr>
          <p:spPr>
            <a:xfrm rot="5400000">
              <a:off x="5424074" y="3214602"/>
              <a:ext cx="516559" cy="1002459"/>
            </a:xfrm>
            <a:prstGeom prst="bentConnector3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ctor: Elbow 43">
              <a:extLst>
                <a:ext uri="{FF2B5EF4-FFF2-40B4-BE49-F238E27FC236}">
                  <a16:creationId xmlns:a16="http://schemas.microsoft.com/office/drawing/2014/main" id="{E5446A94-F0E2-537B-8637-5430E866D4EF}"/>
                </a:ext>
              </a:extLst>
            </p:cNvPr>
            <p:cNvCxnSpPr>
              <a:stCxn id="27" idx="2"/>
              <a:endCxn id="29" idx="0"/>
            </p:cNvCxnSpPr>
            <p:nvPr/>
          </p:nvCxnSpPr>
          <p:spPr>
            <a:xfrm rot="16200000" flipH="1">
              <a:off x="6433742" y="3207392"/>
              <a:ext cx="516559" cy="1016878"/>
            </a:xfrm>
            <a:prstGeom prst="bentConnector3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9EBE3933-B4DB-4192-4207-748E52F7A7C3}"/>
                </a:ext>
              </a:extLst>
            </p:cNvPr>
            <p:cNvCxnSpPr>
              <a:stCxn id="27" idx="2"/>
              <a:endCxn id="28" idx="0"/>
            </p:cNvCxnSpPr>
            <p:nvPr/>
          </p:nvCxnSpPr>
          <p:spPr>
            <a:xfrm flipH="1">
              <a:off x="6181053" y="3457552"/>
              <a:ext cx="2529" cy="516559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E431B6D0-44EF-AB1D-4FFD-5685E6AA3168}"/>
              </a:ext>
            </a:extLst>
          </p:cNvPr>
          <p:cNvGrpSpPr/>
          <p:nvPr/>
        </p:nvGrpSpPr>
        <p:grpSpPr>
          <a:xfrm>
            <a:off x="4148792" y="2162502"/>
            <a:ext cx="3877539" cy="2395084"/>
            <a:chOff x="4234843" y="2028343"/>
            <a:chExt cx="3877539" cy="2395084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69E0F01-4046-9B0F-1159-1D5EF2ED24A1}"/>
                </a:ext>
              </a:extLst>
            </p:cNvPr>
            <p:cNvSpPr/>
            <p:nvPr/>
          </p:nvSpPr>
          <p:spPr>
            <a:xfrm>
              <a:off x="4234843" y="2028343"/>
              <a:ext cx="3877539" cy="1767538"/>
            </a:xfrm>
            <a:prstGeom prst="roundRect">
              <a:avLst/>
            </a:prstGeom>
            <a:solidFill>
              <a:srgbClr val="FF9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r>
                <a:rPr lang="en-US" sz="2400" b="1" dirty="0">
                  <a:cs typeface="Times New Roman" panose="02020603050405020304" pitchFamily="18" charset="0"/>
                </a:rPr>
                <a:t>Mothership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8BBD3F0-7E26-F170-4769-BCE8F3AC7F32}"/>
                </a:ext>
              </a:extLst>
            </p:cNvPr>
            <p:cNvSpPr/>
            <p:nvPr/>
          </p:nvSpPr>
          <p:spPr>
            <a:xfrm>
              <a:off x="4948743" y="2736328"/>
              <a:ext cx="2469677" cy="72122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cs typeface="Times New Roman" panose="02020603050405020304" pitchFamily="18" charset="0"/>
                </a:rPr>
                <a:t>Centralized Solver</a:t>
              </a:r>
            </a:p>
            <a:p>
              <a:pPr algn="ctr"/>
              <a:r>
                <a:rPr lang="en-US" sz="2000" i="1" dirty="0">
                  <a:cs typeface="Times New Roman" panose="02020603050405020304" pitchFamily="18" charset="0"/>
                </a:rPr>
                <a:t>(Sim-BRVNS [</a:t>
              </a:r>
              <a:r>
                <a:rPr lang="en-US" sz="2000" i="1" dirty="0">
                  <a:highlight>
                    <a:srgbClr val="FFFF00"/>
                  </a:highlight>
                  <a:cs typeface="Times New Roman" panose="02020603050405020304" pitchFamily="18" charset="0"/>
                </a:rPr>
                <a:t>X</a:t>
              </a:r>
              <a:r>
                <a:rPr lang="en-US" sz="2000" i="1" dirty="0">
                  <a:cs typeface="Times New Roman" panose="02020603050405020304" pitchFamily="18" charset="0"/>
                </a:rPr>
                <a:t>])</a:t>
              </a:r>
              <a:endParaRPr lang="en-US" sz="2000" dirty="0"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F227B5F3-EBB1-B515-715B-ED1942FDCD85}"/>
                    </a:ext>
                  </a:extLst>
                </p:cNvPr>
                <p:cNvSpPr/>
                <p:nvPr/>
              </p:nvSpPr>
              <p:spPr>
                <a:xfrm>
                  <a:off x="5785079" y="3974111"/>
                  <a:ext cx="791948" cy="449316"/>
                </a:xfrm>
                <a:prstGeom prst="roundRect">
                  <a:avLst/>
                </a:prstGeom>
                <a:solidFill>
                  <a:srgbClr val="8DE5A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/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smtClean="0"/>
                              <m:t>𝑖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  <m:sup/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F227B5F3-EBB1-B515-715B-ED1942FDCD8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85079" y="3974111"/>
                  <a:ext cx="791948" cy="449316"/>
                </a:xfrm>
                <a:prstGeom prst="roundRect">
                  <a:avLst/>
                </a:prstGeom>
                <a:blipFill>
                  <a:blip r:embed="rId7"/>
                  <a:stretch>
                    <a:fillRect b="-1351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3AD82CB2-CE65-3C6D-8DF2-30CA021BE051}"/>
                    </a:ext>
                  </a:extLst>
                </p:cNvPr>
                <p:cNvSpPr/>
                <p:nvPr/>
              </p:nvSpPr>
              <p:spPr>
                <a:xfrm>
                  <a:off x="6804486" y="3974111"/>
                  <a:ext cx="791948" cy="449316"/>
                </a:xfrm>
                <a:prstGeom prst="roundRect">
                  <a:avLst/>
                </a:prstGeom>
                <a:solidFill>
                  <a:srgbClr val="92C6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/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smtClean="0"/>
                              <m:t>𝑖</m:t>
                            </m:r>
                          </m:sub>
                          <m:sup/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3AD82CB2-CE65-3C6D-8DF2-30CA021BE05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04486" y="3974111"/>
                  <a:ext cx="791948" cy="449316"/>
                </a:xfrm>
                <a:prstGeom prst="roundRect">
                  <a:avLst/>
                </a:prstGeom>
                <a:blipFill>
                  <a:blip r:embed="rId8"/>
                  <a:stretch>
                    <a:fillRect b="-1351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6B380751-F5AB-054C-DDD7-39B35381459D}"/>
                    </a:ext>
                  </a:extLst>
                </p:cNvPr>
                <p:cNvSpPr/>
                <p:nvPr/>
              </p:nvSpPr>
              <p:spPr>
                <a:xfrm>
                  <a:off x="4785149" y="3974111"/>
                  <a:ext cx="791948" cy="449316"/>
                </a:xfrm>
                <a:prstGeom prst="roundRect">
                  <a:avLst/>
                </a:prstGeom>
                <a:solidFill>
                  <a:srgbClr val="D0BB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/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b>
                          <m:sup/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6B380751-F5AB-054C-DDD7-39B35381459D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85149" y="3974111"/>
                  <a:ext cx="791948" cy="449316"/>
                </a:xfrm>
                <a:prstGeom prst="roundRect">
                  <a:avLst/>
                </a:prstGeom>
                <a:blipFill>
                  <a:blip r:embed="rId9"/>
                  <a:stretch>
                    <a:fillRect b="-2703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2906828-5A09-85F7-41E9-A7B887D60E07}"/>
                </a:ext>
              </a:extLst>
            </p:cNvPr>
            <p:cNvSpPr/>
            <p:nvPr/>
          </p:nvSpPr>
          <p:spPr>
            <a:xfrm>
              <a:off x="4234844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F989633-04B7-2D6C-9110-17FAC689AF12}"/>
                </a:ext>
              </a:extLst>
            </p:cNvPr>
            <p:cNvSpPr/>
            <p:nvPr/>
          </p:nvSpPr>
          <p:spPr>
            <a:xfrm>
              <a:off x="4396267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730413D9-7141-E5E9-7C0B-C80367D14BA9}"/>
                </a:ext>
              </a:extLst>
            </p:cNvPr>
            <p:cNvSpPr/>
            <p:nvPr/>
          </p:nvSpPr>
          <p:spPr>
            <a:xfrm>
              <a:off x="4557690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Connector: Elbow 39">
              <a:extLst>
                <a:ext uri="{FF2B5EF4-FFF2-40B4-BE49-F238E27FC236}">
                  <a16:creationId xmlns:a16="http://schemas.microsoft.com/office/drawing/2014/main" id="{D56ADB98-351C-5722-5264-4F13C7B5EB26}"/>
                </a:ext>
              </a:extLst>
            </p:cNvPr>
            <p:cNvCxnSpPr>
              <a:cxnSpLocks/>
              <a:stCxn id="9" idx="2"/>
              <a:endCxn id="18" idx="0"/>
            </p:cNvCxnSpPr>
            <p:nvPr/>
          </p:nvCxnSpPr>
          <p:spPr>
            <a:xfrm rot="5400000">
              <a:off x="5424074" y="3214602"/>
              <a:ext cx="516559" cy="1002459"/>
            </a:xfrm>
            <a:prstGeom prst="bentConnector3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or: Elbow 40">
              <a:extLst>
                <a:ext uri="{FF2B5EF4-FFF2-40B4-BE49-F238E27FC236}">
                  <a16:creationId xmlns:a16="http://schemas.microsoft.com/office/drawing/2014/main" id="{3781BF8B-5AAD-67D5-75D1-27AB65F82CB4}"/>
                </a:ext>
              </a:extLst>
            </p:cNvPr>
            <p:cNvCxnSpPr>
              <a:cxnSpLocks/>
              <a:stCxn id="9" idx="2"/>
              <a:endCxn id="17" idx="0"/>
            </p:cNvCxnSpPr>
            <p:nvPr/>
          </p:nvCxnSpPr>
          <p:spPr>
            <a:xfrm rot="16200000" flipH="1">
              <a:off x="6433742" y="3207392"/>
              <a:ext cx="516559" cy="1016878"/>
            </a:xfrm>
            <a:prstGeom prst="bentConnector3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7F0E9471-9E62-7829-A2BD-270A57015454}"/>
                </a:ext>
              </a:extLst>
            </p:cNvPr>
            <p:cNvCxnSpPr>
              <a:cxnSpLocks/>
              <a:stCxn id="9" idx="2"/>
              <a:endCxn id="16" idx="0"/>
            </p:cNvCxnSpPr>
            <p:nvPr/>
          </p:nvCxnSpPr>
          <p:spPr>
            <a:xfrm flipH="1">
              <a:off x="6181053" y="3457552"/>
              <a:ext cx="2529" cy="516559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9652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1A4BE-C945-85A7-0884-2BD2DEFE3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80DDA473-9FAF-EE02-9454-BEA143BD3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45040" y="5919216"/>
            <a:ext cx="2346960" cy="938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719E63-F5A2-4343-87F5-84B302619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C8DDF-254E-49AC-B7A8-17E0DB6B1229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47B240-2148-9815-7878-C4A0DF8A7FF4}"/>
              </a:ext>
            </a:extLst>
          </p:cNvPr>
          <p:cNvSpPr txBox="1"/>
          <p:nvPr/>
        </p:nvSpPr>
        <p:spPr>
          <a:xfrm>
            <a:off x="249706" y="154541"/>
            <a:ext cx="10396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Hybrid Mission Planning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92F2308-B369-EC4A-D136-2EEE9019FB11}"/>
              </a:ext>
            </a:extLst>
          </p:cNvPr>
          <p:cNvGrpSpPr/>
          <p:nvPr/>
        </p:nvGrpSpPr>
        <p:grpSpPr>
          <a:xfrm>
            <a:off x="6118266" y="1800555"/>
            <a:ext cx="5523952" cy="3256889"/>
            <a:chOff x="3860292" y="1554480"/>
            <a:chExt cx="6739665" cy="3973666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7713F5A-0458-ED5F-D6A7-93DD7D73105A}"/>
                </a:ext>
              </a:extLst>
            </p:cNvPr>
            <p:cNvGrpSpPr/>
            <p:nvPr/>
          </p:nvGrpSpPr>
          <p:grpSpPr>
            <a:xfrm>
              <a:off x="3860292" y="1554480"/>
              <a:ext cx="4471416" cy="3973666"/>
              <a:chOff x="4178808" y="1609344"/>
              <a:chExt cx="4471416" cy="3973666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48026B31-769F-56ED-7D4F-3A7AA86F8098}"/>
                  </a:ext>
                </a:extLst>
              </p:cNvPr>
              <p:cNvSpPr/>
              <p:nvPr/>
            </p:nvSpPr>
            <p:spPr>
              <a:xfrm>
                <a:off x="4178808" y="1609344"/>
                <a:ext cx="4471416" cy="3337560"/>
              </a:xfrm>
              <a:prstGeom prst="roundRect">
                <a:avLst>
                  <a:gd name="adj" fmla="val 10837"/>
                </a:avLst>
              </a:prstGeom>
              <a:solidFill>
                <a:srgbClr val="57A7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rtlCol="0" anchor="t" anchorCtr="0"/>
              <a:lstStyle/>
              <a:p>
                <a:pPr algn="ctr"/>
                <a:r>
                  <a:rPr lang="en-US" sz="2400" b="1" dirty="0">
                    <a:cs typeface="Times New Roman" panose="02020603050405020304" pitchFamily="18" charset="0"/>
                  </a:rPr>
                  <a:t>Passenger </a:t>
                </a:r>
                <a:r>
                  <a:rPr lang="en-US" sz="2400" b="1" i="1" dirty="0" err="1">
                    <a:cs typeface="Times New Roman" panose="02020603050405020304" pitchFamily="18" charset="0"/>
                  </a:rPr>
                  <a:t>i</a:t>
                </a:r>
                <a:endParaRPr lang="en-US" sz="2400" b="1" i="1" dirty="0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511A44F3-717D-AC9C-D53A-1EB87B1E7F5B}"/>
                  </a:ext>
                </a:extLst>
              </p:cNvPr>
              <p:cNvSpPr/>
              <p:nvPr/>
            </p:nvSpPr>
            <p:spPr>
              <a:xfrm>
                <a:off x="5197892" y="3858768"/>
                <a:ext cx="2470842" cy="610192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i="1" dirty="0">
                    <a:cs typeface="Times New Roman" panose="02020603050405020304" pitchFamily="18" charset="0"/>
                  </a:rPr>
                  <a:t>Plan Valuation &amp; Selection</a:t>
                </a:r>
                <a:endParaRPr lang="en-US" sz="1600" i="1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920EC877-5A4C-0483-551D-8A6A808F2B80}"/>
                  </a:ext>
                </a:extLst>
              </p:cNvPr>
              <p:cNvSpPr/>
              <p:nvPr/>
            </p:nvSpPr>
            <p:spPr>
              <a:xfrm>
                <a:off x="4992674" y="2359183"/>
                <a:ext cx="1177942" cy="610193"/>
              </a:xfrm>
              <a:prstGeom prst="roundRect">
                <a:avLst/>
              </a:prstGeom>
              <a:solidFill>
                <a:srgbClr val="92C6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Stored Plans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C710B0F-CBE7-5115-AFB2-02B67CB7029A}"/>
                  </a:ext>
                </a:extLst>
              </p:cNvPr>
              <p:cNvSpPr/>
              <p:nvPr/>
            </p:nvSpPr>
            <p:spPr>
              <a:xfrm>
                <a:off x="6433313" y="2359183"/>
                <a:ext cx="1954214" cy="953259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>
                    <a:cs typeface="Times New Roman" panose="02020603050405020304" pitchFamily="18" charset="0"/>
                  </a:rPr>
                  <a:t>Decentralized Solver</a:t>
                </a:r>
              </a:p>
              <a:p>
                <a:pPr algn="ctr"/>
                <a:r>
                  <a:rPr lang="en-US" sz="1600" i="1" dirty="0">
                    <a:cs typeface="Times New Roman" panose="02020603050405020304" pitchFamily="18" charset="0"/>
                  </a:rPr>
                  <a:t>(Dec-MCTS [</a:t>
                </a:r>
                <a:r>
                  <a:rPr lang="en-US" sz="1600" i="1" dirty="0">
                    <a:highlight>
                      <a:srgbClr val="FFFF00"/>
                    </a:highlight>
                    <a:cs typeface="Times New Roman" panose="02020603050405020304" pitchFamily="18" charset="0"/>
                  </a:rPr>
                  <a:t>X</a:t>
                </a:r>
                <a:r>
                  <a:rPr lang="en-US" sz="1600" i="1" dirty="0">
                    <a:cs typeface="Times New Roman" panose="02020603050405020304" pitchFamily="18" charset="0"/>
                  </a:rPr>
                  <a:t>])</a:t>
                </a:r>
                <a:endParaRPr lang="en-US" sz="1600" dirty="0"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CC33AD6F-597C-827C-E549-A52E5048F235}"/>
                  </a:ext>
                </a:extLst>
              </p:cNvPr>
              <p:cNvSpPr/>
              <p:nvPr/>
            </p:nvSpPr>
            <p:spPr>
              <a:xfrm>
                <a:off x="5197892" y="5133694"/>
                <a:ext cx="2470842" cy="449316"/>
              </a:xfrm>
              <a:prstGeom prst="roundRect">
                <a:avLst/>
              </a:prstGeom>
              <a:solidFill>
                <a:srgbClr val="92C6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/>
                  <a:t>Candidate Plans</a:t>
                </a:r>
              </a:p>
            </p:txBody>
          </p:sp>
          <p:cxnSp>
            <p:nvCxnSpPr>
              <p:cNvPr id="21" name="Connector: Elbow 20">
                <a:extLst>
                  <a:ext uri="{FF2B5EF4-FFF2-40B4-BE49-F238E27FC236}">
                    <a16:creationId xmlns:a16="http://schemas.microsoft.com/office/drawing/2014/main" id="{BFC148B5-5AF7-D1D5-D4E0-DE3C67D452AE}"/>
                  </a:ext>
                </a:extLst>
              </p:cNvPr>
              <p:cNvCxnSpPr>
                <a:endCxn id="14" idx="0"/>
              </p:cNvCxnSpPr>
              <p:nvPr/>
            </p:nvCxnSpPr>
            <p:spPr>
              <a:xfrm rot="16200000" flipH="1">
                <a:off x="5562783" y="2988238"/>
                <a:ext cx="889392" cy="851668"/>
              </a:xfrm>
              <a:prstGeom prst="bentConnector3">
                <a:avLst>
                  <a:gd name="adj1" fmla="val 69878"/>
                </a:avLst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Connector: Elbow 21">
                <a:extLst>
                  <a:ext uri="{FF2B5EF4-FFF2-40B4-BE49-F238E27FC236}">
                    <a16:creationId xmlns:a16="http://schemas.microsoft.com/office/drawing/2014/main" id="{0EDE933F-9D5F-1D55-8020-4D5EC3245785}"/>
                  </a:ext>
                </a:extLst>
              </p:cNvPr>
              <p:cNvCxnSpPr>
                <a:stCxn id="19" idx="2"/>
                <a:endCxn id="14" idx="0"/>
              </p:cNvCxnSpPr>
              <p:nvPr/>
            </p:nvCxnSpPr>
            <p:spPr>
              <a:xfrm rot="5400000">
                <a:off x="6648704" y="3097052"/>
                <a:ext cx="546326" cy="977107"/>
              </a:xfrm>
              <a:prstGeom prst="bentConnector3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DAE730F7-FFA4-0CCE-CFCC-0F73DD403942}"/>
                  </a:ext>
                </a:extLst>
              </p:cNvPr>
              <p:cNvCxnSpPr>
                <a:stCxn id="14" idx="2"/>
                <a:endCxn id="20" idx="0"/>
              </p:cNvCxnSpPr>
              <p:nvPr/>
            </p:nvCxnSpPr>
            <p:spPr>
              <a:xfrm>
                <a:off x="6433313" y="4468960"/>
                <a:ext cx="0" cy="664734"/>
              </a:xfrm>
              <a:prstGeom prst="straightConnector1">
                <a:avLst/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Connector: Elbow 23">
                <a:extLst>
                  <a:ext uri="{FF2B5EF4-FFF2-40B4-BE49-F238E27FC236}">
                    <a16:creationId xmlns:a16="http://schemas.microsoft.com/office/drawing/2014/main" id="{7FDFB5FB-155F-D0C9-05E7-BCFA086AF43C}"/>
                  </a:ext>
                </a:extLst>
              </p:cNvPr>
              <p:cNvCxnSpPr>
                <a:stCxn id="14" idx="1"/>
                <a:endCxn id="15" idx="1"/>
              </p:cNvCxnSpPr>
              <p:nvPr/>
            </p:nvCxnSpPr>
            <p:spPr>
              <a:xfrm rot="10800000">
                <a:off x="4992674" y="2664280"/>
                <a:ext cx="205218" cy="1499584"/>
              </a:xfrm>
              <a:prstGeom prst="bentConnector3">
                <a:avLst>
                  <a:gd name="adj1" fmla="val 211394"/>
                </a:avLst>
              </a:prstGeom>
              <a:ln w="2857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99B625E-F9F8-494C-5600-EA0F6669AE75}"/>
                </a:ext>
              </a:extLst>
            </p:cNvPr>
            <p:cNvSpPr/>
            <p:nvPr/>
          </p:nvSpPr>
          <p:spPr>
            <a:xfrm>
              <a:off x="8715461" y="2810638"/>
              <a:ext cx="1884496" cy="938784"/>
            </a:xfrm>
            <a:prstGeom prst="rect">
              <a:avLst/>
            </a:prstGeom>
            <a:solidFill>
              <a:srgbClr val="CFCF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cs typeface="Times New Roman" panose="02020603050405020304" pitchFamily="18" charset="0"/>
                </a:rPr>
                <a:t>Neighboring Robots</a:t>
              </a:r>
            </a:p>
          </p:txBody>
        </p:sp>
      </p:grpSp>
      <p:cxnSp>
        <p:nvCxnSpPr>
          <p:cNvPr id="101" name="Connector: Elbow 100">
            <a:extLst>
              <a:ext uri="{FF2B5EF4-FFF2-40B4-BE49-F238E27FC236}">
                <a16:creationId xmlns:a16="http://schemas.microsoft.com/office/drawing/2014/main" id="{F924AB6A-7714-B420-5C2A-7E302F928B22}"/>
              </a:ext>
            </a:extLst>
          </p:cNvPr>
          <p:cNvCxnSpPr>
            <a:cxnSpLocks/>
            <a:stCxn id="20" idx="3"/>
            <a:endCxn id="11" idx="2"/>
          </p:cNvCxnSpPr>
          <p:nvPr/>
        </p:nvCxnSpPr>
        <p:spPr>
          <a:xfrm flipV="1">
            <a:off x="8978673" y="3599569"/>
            <a:ext cx="1891262" cy="1273741"/>
          </a:xfrm>
          <a:prstGeom prst="bentConnector2">
            <a:avLst/>
          </a:prstGeom>
          <a:ln w="28575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1B0E99F6-3591-94B7-E65F-00C2B3A7AD14}"/>
              </a:ext>
            </a:extLst>
          </p:cNvPr>
          <p:cNvGrpSpPr/>
          <p:nvPr/>
        </p:nvGrpSpPr>
        <p:grpSpPr>
          <a:xfrm>
            <a:off x="1344092" y="1841355"/>
            <a:ext cx="3877539" cy="2395084"/>
            <a:chOff x="4234843" y="2028343"/>
            <a:chExt cx="3877539" cy="2395084"/>
          </a:xfrm>
        </p:grpSpPr>
        <p:sp>
          <p:nvSpPr>
            <p:cNvPr id="106" name="Rectangle: Rounded Corners 105">
              <a:extLst>
                <a:ext uri="{FF2B5EF4-FFF2-40B4-BE49-F238E27FC236}">
                  <a16:creationId xmlns:a16="http://schemas.microsoft.com/office/drawing/2014/main" id="{5356C134-E06C-0EA6-879C-F8DAC6890662}"/>
                </a:ext>
              </a:extLst>
            </p:cNvPr>
            <p:cNvSpPr/>
            <p:nvPr/>
          </p:nvSpPr>
          <p:spPr>
            <a:xfrm>
              <a:off x="4234843" y="2028343"/>
              <a:ext cx="3877539" cy="1767538"/>
            </a:xfrm>
            <a:prstGeom prst="roundRect">
              <a:avLst/>
            </a:prstGeom>
            <a:solidFill>
              <a:srgbClr val="FF9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rtlCol="0" anchor="t" anchorCtr="0"/>
            <a:lstStyle/>
            <a:p>
              <a:pPr algn="ctr"/>
              <a:r>
                <a:rPr lang="en-US" sz="2400" b="1" dirty="0">
                  <a:cs typeface="Times New Roman" panose="02020603050405020304" pitchFamily="18" charset="0"/>
                </a:rPr>
                <a:t>Mothership</a:t>
              </a: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BB912AB6-202C-F4AE-CFAA-E4AA270295F1}"/>
                </a:ext>
              </a:extLst>
            </p:cNvPr>
            <p:cNvSpPr/>
            <p:nvPr/>
          </p:nvSpPr>
          <p:spPr>
            <a:xfrm>
              <a:off x="4948743" y="2736328"/>
              <a:ext cx="2469677" cy="721224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cs typeface="Times New Roman" panose="02020603050405020304" pitchFamily="18" charset="0"/>
                </a:rPr>
                <a:t>Centralized Solver</a:t>
              </a:r>
            </a:p>
            <a:p>
              <a:pPr algn="ctr"/>
              <a:r>
                <a:rPr lang="en-US" sz="2000" i="1" dirty="0">
                  <a:cs typeface="Times New Roman" panose="02020603050405020304" pitchFamily="18" charset="0"/>
                </a:rPr>
                <a:t>(Sim-BRVNS [</a:t>
              </a:r>
              <a:r>
                <a:rPr lang="en-US" sz="2000" i="1" dirty="0">
                  <a:highlight>
                    <a:srgbClr val="FFFF00"/>
                  </a:highlight>
                  <a:cs typeface="Times New Roman" panose="02020603050405020304" pitchFamily="18" charset="0"/>
                </a:rPr>
                <a:t>X</a:t>
              </a:r>
              <a:r>
                <a:rPr lang="en-US" sz="2000" i="1" dirty="0">
                  <a:cs typeface="Times New Roman" panose="02020603050405020304" pitchFamily="18" charset="0"/>
                </a:rPr>
                <a:t>])</a:t>
              </a:r>
              <a:endParaRPr lang="en-US" sz="2000" dirty="0"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8" name="Rectangle: Rounded Corners 107">
                  <a:extLst>
                    <a:ext uri="{FF2B5EF4-FFF2-40B4-BE49-F238E27FC236}">
                      <a16:creationId xmlns:a16="http://schemas.microsoft.com/office/drawing/2014/main" id="{0DC15241-89AF-9A67-A1B5-972BE321646C}"/>
                    </a:ext>
                  </a:extLst>
                </p:cNvPr>
                <p:cNvSpPr/>
                <p:nvPr/>
              </p:nvSpPr>
              <p:spPr>
                <a:xfrm>
                  <a:off x="5785079" y="3974111"/>
                  <a:ext cx="791948" cy="449316"/>
                </a:xfrm>
                <a:prstGeom prst="roundRect">
                  <a:avLst/>
                </a:prstGeom>
                <a:solidFill>
                  <a:srgbClr val="8DE5A1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/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smtClean="0"/>
                              <m:t>𝑖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  <m:sup/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108" name="Rectangle: Rounded Corners 107">
                  <a:extLst>
                    <a:ext uri="{FF2B5EF4-FFF2-40B4-BE49-F238E27FC236}">
                      <a16:creationId xmlns:a16="http://schemas.microsoft.com/office/drawing/2014/main" id="{0DC15241-89AF-9A67-A1B5-972BE321646C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85079" y="3974111"/>
                  <a:ext cx="791948" cy="449316"/>
                </a:xfrm>
                <a:prstGeom prst="roundRect">
                  <a:avLst/>
                </a:prstGeom>
                <a:blipFill>
                  <a:blip r:embed="rId4"/>
                  <a:stretch>
                    <a:fillRect b="-1351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09" name="Rectangle: Rounded Corners 108">
                  <a:extLst>
                    <a:ext uri="{FF2B5EF4-FFF2-40B4-BE49-F238E27FC236}">
                      <a16:creationId xmlns:a16="http://schemas.microsoft.com/office/drawing/2014/main" id="{4E6189BE-70C1-3493-128B-18A7FED35B81}"/>
                    </a:ext>
                  </a:extLst>
                </p:cNvPr>
                <p:cNvSpPr/>
                <p:nvPr/>
              </p:nvSpPr>
              <p:spPr>
                <a:xfrm>
                  <a:off x="6804486" y="3974111"/>
                  <a:ext cx="791948" cy="449316"/>
                </a:xfrm>
                <a:prstGeom prst="roundRect">
                  <a:avLst/>
                </a:prstGeom>
                <a:solidFill>
                  <a:srgbClr val="92C6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/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smtClean="0"/>
                              <m:t>𝑖</m:t>
                            </m:r>
                          </m:sub>
                          <m:sup/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109" name="Rectangle: Rounded Corners 108">
                  <a:extLst>
                    <a:ext uri="{FF2B5EF4-FFF2-40B4-BE49-F238E27FC236}">
                      <a16:creationId xmlns:a16="http://schemas.microsoft.com/office/drawing/2014/main" id="{4E6189BE-70C1-3493-128B-18A7FED35B8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04486" y="3974111"/>
                  <a:ext cx="791948" cy="449316"/>
                </a:xfrm>
                <a:prstGeom prst="roundRect">
                  <a:avLst/>
                </a:prstGeom>
                <a:blipFill>
                  <a:blip r:embed="rId5"/>
                  <a:stretch>
                    <a:fillRect b="-1351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0" name="Rectangle: Rounded Corners 109">
                  <a:extLst>
                    <a:ext uri="{FF2B5EF4-FFF2-40B4-BE49-F238E27FC236}">
                      <a16:creationId xmlns:a16="http://schemas.microsoft.com/office/drawing/2014/main" id="{621CC1DA-F840-46DC-74CA-D44418AE1769}"/>
                    </a:ext>
                  </a:extLst>
                </p:cNvPr>
                <p:cNvSpPr/>
                <p:nvPr/>
              </p:nvSpPr>
              <p:spPr>
                <a:xfrm>
                  <a:off x="4785149" y="3974111"/>
                  <a:ext cx="791948" cy="449316"/>
                </a:xfrm>
                <a:prstGeom prst="roundRect">
                  <a:avLst/>
                </a:prstGeom>
                <a:solidFill>
                  <a:srgbClr val="D0BBF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Sup>
                          <m:sSubSupPr>
                            <m:ctrlPr>
                              <a:rPr lang="en-US" sz="2000" i="1" smtClean="0"/>
                            </m:ctrlPr>
                          </m:sSubSup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−2</m:t>
                            </m:r>
                          </m:sub>
                          <m:sup/>
                        </m:sSubSup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110" name="Rectangle: Rounded Corners 109">
                  <a:extLst>
                    <a:ext uri="{FF2B5EF4-FFF2-40B4-BE49-F238E27FC236}">
                      <a16:creationId xmlns:a16="http://schemas.microsoft.com/office/drawing/2014/main" id="{621CC1DA-F840-46DC-74CA-D44418AE176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85149" y="3974111"/>
                  <a:ext cx="791948" cy="449316"/>
                </a:xfrm>
                <a:prstGeom prst="roundRect">
                  <a:avLst/>
                </a:prstGeom>
                <a:blipFill>
                  <a:blip r:embed="rId6"/>
                  <a:stretch>
                    <a:fillRect b="-4054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E894ACD2-8DE5-0A2A-A509-3D406A82D411}"/>
                </a:ext>
              </a:extLst>
            </p:cNvPr>
            <p:cNvSpPr/>
            <p:nvPr/>
          </p:nvSpPr>
          <p:spPr>
            <a:xfrm>
              <a:off x="4234844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48ABFDF5-58C9-1A77-38C6-A427C5874B1D}"/>
                </a:ext>
              </a:extLst>
            </p:cNvPr>
            <p:cNvSpPr/>
            <p:nvPr/>
          </p:nvSpPr>
          <p:spPr>
            <a:xfrm>
              <a:off x="4396267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01D7247C-A380-CAD9-258B-B236097B4C24}"/>
                </a:ext>
              </a:extLst>
            </p:cNvPr>
            <p:cNvSpPr/>
            <p:nvPr/>
          </p:nvSpPr>
          <p:spPr>
            <a:xfrm>
              <a:off x="4557690" y="4156059"/>
              <a:ext cx="85420" cy="8542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7" name="Connector: Elbow 116">
              <a:extLst>
                <a:ext uri="{FF2B5EF4-FFF2-40B4-BE49-F238E27FC236}">
                  <a16:creationId xmlns:a16="http://schemas.microsoft.com/office/drawing/2014/main" id="{8C9FE737-3F75-2D30-DC5D-61F5CE118551}"/>
                </a:ext>
              </a:extLst>
            </p:cNvPr>
            <p:cNvCxnSpPr>
              <a:cxnSpLocks/>
              <a:stCxn id="107" idx="2"/>
              <a:endCxn id="110" idx="0"/>
            </p:cNvCxnSpPr>
            <p:nvPr/>
          </p:nvCxnSpPr>
          <p:spPr>
            <a:xfrm rot="5400000">
              <a:off x="5424074" y="3214602"/>
              <a:ext cx="516559" cy="1002459"/>
            </a:xfrm>
            <a:prstGeom prst="bentConnector3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ctor: Elbow 117">
              <a:extLst>
                <a:ext uri="{FF2B5EF4-FFF2-40B4-BE49-F238E27FC236}">
                  <a16:creationId xmlns:a16="http://schemas.microsoft.com/office/drawing/2014/main" id="{FD1F0D3B-0021-76C9-CEF6-CA3A172134DC}"/>
                </a:ext>
              </a:extLst>
            </p:cNvPr>
            <p:cNvCxnSpPr>
              <a:cxnSpLocks/>
              <a:stCxn id="107" idx="2"/>
              <a:endCxn id="109" idx="0"/>
            </p:cNvCxnSpPr>
            <p:nvPr/>
          </p:nvCxnSpPr>
          <p:spPr>
            <a:xfrm rot="16200000" flipH="1">
              <a:off x="6433742" y="3207392"/>
              <a:ext cx="516559" cy="1016878"/>
            </a:xfrm>
            <a:prstGeom prst="bentConnector3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>
              <a:extLst>
                <a:ext uri="{FF2B5EF4-FFF2-40B4-BE49-F238E27FC236}">
                  <a16:creationId xmlns:a16="http://schemas.microsoft.com/office/drawing/2014/main" id="{23BB37A0-96D1-1250-4940-3DAB0D44B702}"/>
                </a:ext>
              </a:extLst>
            </p:cNvPr>
            <p:cNvCxnSpPr>
              <a:cxnSpLocks/>
              <a:stCxn id="107" idx="2"/>
              <a:endCxn id="108" idx="0"/>
            </p:cNvCxnSpPr>
            <p:nvPr/>
          </p:nvCxnSpPr>
          <p:spPr>
            <a:xfrm flipH="1">
              <a:off x="6181053" y="3457552"/>
              <a:ext cx="2529" cy="516559"/>
            </a:xfrm>
            <a:prstGeom prst="straightConnector1">
              <a:avLst/>
            </a:prstGeom>
            <a:ln w="2857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20A301C8-E689-B945-458C-3D8916BBFA39}"/>
              </a:ext>
            </a:extLst>
          </p:cNvPr>
          <p:cNvCxnSpPr>
            <a:cxnSpLocks/>
          </p:cNvCxnSpPr>
          <p:nvPr/>
        </p:nvCxnSpPr>
        <p:spPr>
          <a:xfrm flipV="1">
            <a:off x="4861432" y="4013300"/>
            <a:ext cx="2092093" cy="31105"/>
          </a:xfrm>
          <a:prstGeom prst="straightConnector1">
            <a:avLst/>
          </a:prstGeom>
          <a:ln w="28575">
            <a:solidFill>
              <a:schemeClr val="bg1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62697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822</TotalTime>
  <Words>402</Words>
  <Application>Microsoft Office PowerPoint</Application>
  <PresentationFormat>Widescreen</PresentationFormat>
  <Paragraphs>136</Paragraphs>
  <Slides>14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Aptos Display</vt:lpstr>
      <vt:lpstr>Arial</vt:lpstr>
      <vt:lpstr>Cambria Math</vt:lpstr>
      <vt:lpstr>Times New Roman</vt:lpstr>
      <vt:lpstr>Verdana</vt:lpstr>
      <vt:lpstr>Office Theme</vt:lpstr>
      <vt:lpstr>Hybrid Decentralization for Multi-Robot Orienteering with Mothership-Passenger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Butler, Nathan</dc:creator>
  <cp:lastModifiedBy>Butler, Nathan</cp:lastModifiedBy>
  <cp:revision>6</cp:revision>
  <dcterms:created xsi:type="dcterms:W3CDTF">2025-05-05T17:12:51Z</dcterms:created>
  <dcterms:modified xsi:type="dcterms:W3CDTF">2025-05-07T01:51:06Z</dcterms:modified>
</cp:coreProperties>
</file>

<file path=docProps/thumbnail.jpeg>
</file>